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275" r:id="rId2"/>
    <p:sldId id="303" r:id="rId3"/>
    <p:sldId id="302" r:id="rId4"/>
    <p:sldId id="373" r:id="rId5"/>
    <p:sldId id="374" r:id="rId6"/>
    <p:sldId id="375" r:id="rId7"/>
    <p:sldId id="376" r:id="rId8"/>
    <p:sldId id="377" r:id="rId9"/>
    <p:sldId id="378" r:id="rId10"/>
    <p:sldId id="379" r:id="rId11"/>
    <p:sldId id="380" r:id="rId12"/>
    <p:sldId id="382" r:id="rId13"/>
    <p:sldId id="383" r:id="rId14"/>
    <p:sldId id="384" r:id="rId15"/>
    <p:sldId id="385" r:id="rId16"/>
    <p:sldId id="388" r:id="rId17"/>
    <p:sldId id="389" r:id="rId18"/>
    <p:sldId id="390" r:id="rId19"/>
    <p:sldId id="394" r:id="rId20"/>
    <p:sldId id="395" r:id="rId21"/>
    <p:sldId id="396" r:id="rId22"/>
    <p:sldId id="397" r:id="rId23"/>
    <p:sldId id="398" r:id="rId24"/>
    <p:sldId id="399" r:id="rId25"/>
    <p:sldId id="402" r:id="rId26"/>
    <p:sldId id="403" r:id="rId27"/>
    <p:sldId id="404" r:id="rId28"/>
    <p:sldId id="405" r:id="rId29"/>
    <p:sldId id="371" r:id="rId30"/>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32" d="100"/>
          <a:sy n="32" d="100"/>
        </p:scale>
        <p:origin x="806" y="5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jpe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4800" cy="51593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10358438" y="0"/>
            <a:ext cx="7924800" cy="515938"/>
          </a:xfrm>
          <a:prstGeom prst="rect">
            <a:avLst/>
          </a:prstGeom>
        </p:spPr>
        <p:txBody>
          <a:bodyPr vert="horz" lIns="91440" tIns="45720" rIns="91440" bIns="45720" rtlCol="0"/>
          <a:lstStyle>
            <a:lvl1pPr algn="r">
              <a:defRPr sz="1200"/>
            </a:lvl1pPr>
          </a:lstStyle>
          <a:p>
            <a:fld id="{FA340C46-8B58-45C6-B1D9-4603E390F967}" type="datetimeFigureOut">
              <a:rPr lang="en-CA" smtClean="0"/>
              <a:t>2024-02-26</a:t>
            </a:fld>
            <a:endParaRPr lang="en-CA"/>
          </a:p>
        </p:txBody>
      </p:sp>
      <p:sp>
        <p:nvSpPr>
          <p:cNvPr id="4" name="Slide Image Placeholder 3"/>
          <p:cNvSpPr>
            <a:spLocks noGrp="1" noRot="1" noChangeAspect="1"/>
          </p:cNvSpPr>
          <p:nvPr>
            <p:ph type="sldImg" idx="2"/>
          </p:nvPr>
        </p:nvSpPr>
        <p:spPr>
          <a:xfrm>
            <a:off x="6057900" y="1285875"/>
            <a:ext cx="6172200" cy="3471863"/>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1828800" y="4951413"/>
            <a:ext cx="14630400" cy="4049712"/>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6" name="Footer Placeholder 5"/>
          <p:cNvSpPr>
            <a:spLocks noGrp="1"/>
          </p:cNvSpPr>
          <p:nvPr>
            <p:ph type="ftr" sz="quarter" idx="4"/>
          </p:nvPr>
        </p:nvSpPr>
        <p:spPr>
          <a:xfrm>
            <a:off x="0" y="9771063"/>
            <a:ext cx="7924800" cy="51593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10358438" y="9771063"/>
            <a:ext cx="7924800" cy="515937"/>
          </a:xfrm>
          <a:prstGeom prst="rect">
            <a:avLst/>
          </a:prstGeom>
        </p:spPr>
        <p:txBody>
          <a:bodyPr vert="horz" lIns="91440" tIns="45720" rIns="91440" bIns="45720" rtlCol="0" anchor="b"/>
          <a:lstStyle>
            <a:lvl1pPr algn="r">
              <a:defRPr sz="1200"/>
            </a:lvl1pPr>
          </a:lstStyle>
          <a:p>
            <a:fld id="{0052208C-D4B4-4874-89A1-C97A7AD8EF8E}" type="slidenum">
              <a:rPr lang="en-CA" smtClean="0"/>
              <a:t>‹#›</a:t>
            </a:fld>
            <a:endParaRPr lang="en-CA"/>
          </a:p>
        </p:txBody>
      </p:sp>
    </p:spTree>
    <p:extLst>
      <p:ext uri="{BB962C8B-B14F-4D97-AF65-F5344CB8AC3E}">
        <p14:creationId xmlns:p14="http://schemas.microsoft.com/office/powerpoint/2010/main" val="12825775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7BD384E-CB59-FB4D-8B9F-A562BB7BFA4D}" type="slidenum">
              <a:rPr lang="en-US" smtClean="0"/>
              <a:t>1</a:t>
            </a:fld>
            <a:endParaRPr lang="en-US"/>
          </a:p>
        </p:txBody>
      </p:sp>
    </p:spTree>
    <p:extLst>
      <p:ext uri="{BB962C8B-B14F-4D97-AF65-F5344CB8AC3E}">
        <p14:creationId xmlns:p14="http://schemas.microsoft.com/office/powerpoint/2010/main" val="1310556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Image Placeholder 1"/>
          <p:cNvSpPr>
            <a:spLocks noGrp="1" noRot="1" noChangeAspect="1" noChangeArrowheads="1" noTextEdit="1"/>
          </p:cNvSpPr>
          <p:nvPr>
            <p:ph type="sldImg"/>
          </p:nvPr>
        </p:nvSpPr>
        <p:spPr>
          <a:ln/>
        </p:spPr>
      </p:sp>
      <p:sp>
        <p:nvSpPr>
          <p:cNvPr id="1843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smtClean="0">
                <a:latin typeface="Arial" panose="020B0604020202020204" pitchFamily="34" charset="0"/>
                <a:ea typeface="ＭＳ Ｐゴシック" panose="020B0600070205080204" pitchFamily="34" charset="-128"/>
              </a:rPr>
              <a:t>“Newer Software Aims to Crunch Hadoop’s Numbers”</a:t>
            </a:r>
          </a:p>
          <a:p>
            <a:r>
              <a:rPr lang="en-US" altLang="en-US" smtClean="0">
                <a:latin typeface="Arial" panose="020B0604020202020204" pitchFamily="34" charset="0"/>
                <a:ea typeface="ＭＳ Ｐゴシック" panose="020B0600070205080204" pitchFamily="34" charset="-128"/>
              </a:rPr>
              <a:t>http://www.wsj.com/articles/newer-software-aims-to-crunch-hadoops-numbers-1434326008</a:t>
            </a:r>
          </a:p>
          <a:p>
            <a:r>
              <a:rPr lang="en-US" altLang="en-US" smtClean="0">
                <a:latin typeface="Arial" panose="020B0604020202020204" pitchFamily="34" charset="0"/>
                <a:ea typeface="ＭＳ Ｐゴシック" panose="020B0600070205080204" pitchFamily="34" charset="-128"/>
              </a:rPr>
              <a:t> By Robert McMillan And</a:t>
            </a:r>
          </a:p>
          <a:p>
            <a:r>
              <a:rPr lang="en-US" altLang="en-US" smtClean="0">
                <a:latin typeface="Arial" panose="020B0604020202020204" pitchFamily="34" charset="0"/>
                <a:ea typeface="ＭＳ Ｐゴシック" panose="020B0600070205080204" pitchFamily="34" charset="-128"/>
              </a:rPr>
              <a:t>Elizabeth Dwoskin</a:t>
            </a:r>
          </a:p>
          <a:p>
            <a:r>
              <a:rPr lang="en-US" altLang="en-US" smtClean="0">
                <a:latin typeface="Arial" panose="020B0604020202020204" pitchFamily="34" charset="0"/>
                <a:ea typeface="ＭＳ Ｐゴシック" panose="020B0600070205080204" pitchFamily="34" charset="-128"/>
              </a:rPr>
              <a:t>June 15, 2015 </a:t>
            </a:r>
          </a:p>
          <a:p>
            <a:endParaRPr lang="en-US" altLang="en-US" smtClean="0">
              <a:latin typeface="Arial" panose="020B0604020202020204" pitchFamily="34" charset="0"/>
              <a:ea typeface="ＭＳ Ｐゴシック" panose="020B0600070205080204" pitchFamily="34" charset="-128"/>
            </a:endParaRPr>
          </a:p>
          <a:p>
            <a:r>
              <a:rPr lang="en-US" altLang="en-US" smtClean="0">
                <a:latin typeface="Arial" panose="020B0604020202020204" pitchFamily="34" charset="0"/>
                <a:ea typeface="ＭＳ Ｐゴシック" panose="020B0600070205080204" pitchFamily="34" charset="-128"/>
              </a:rPr>
              <a:t>http://news.softpedia.com/news/IBM-to-Invest-a-Few-Hundreds-of-Millions-Dollars-a-Year-in-Apache-Spark-484332.shtml</a:t>
            </a:r>
          </a:p>
          <a:p>
            <a:r>
              <a:rPr lang="en-US" altLang="en-US" smtClean="0">
                <a:latin typeface="Arial" panose="020B0604020202020204" pitchFamily="34" charset="0"/>
                <a:ea typeface="ＭＳ Ｐゴシック" panose="020B0600070205080204" pitchFamily="34" charset="-128"/>
              </a:rPr>
              <a:t>IBM to Invest a Few Hundred Million Dollars a Year in Apache Spark</a:t>
            </a:r>
          </a:p>
          <a:p>
            <a:endParaRPr lang="en-US" altLang="en-US" smtClean="0">
              <a:latin typeface="Arial" panose="020B0604020202020204" pitchFamily="34" charset="0"/>
              <a:ea typeface="ＭＳ Ｐゴシック" panose="020B0600070205080204" pitchFamily="34" charset="-128"/>
            </a:endParaRPr>
          </a:p>
        </p:txBody>
      </p:sp>
      <p:sp>
        <p:nvSpPr>
          <p:cNvPr id="18435"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Arial" panose="020B0604020202020204" pitchFamily="34" charset="0"/>
                <a:ea typeface="ＭＳ Ｐゴシック" panose="020B0600070205080204" pitchFamily="34" charset="-128"/>
              </a:defRPr>
            </a:lvl1pPr>
            <a:lvl2pPr marL="742950" indent="-285750">
              <a:defRPr sz="2000" b="1">
                <a:solidFill>
                  <a:schemeClr val="tx1"/>
                </a:solidFill>
                <a:latin typeface="Arial" panose="020B0604020202020204" pitchFamily="34" charset="0"/>
                <a:ea typeface="ＭＳ Ｐゴシック" panose="020B0600070205080204" pitchFamily="34" charset="-128"/>
              </a:defRPr>
            </a:lvl2pPr>
            <a:lvl3pPr marL="1143000" indent="-228600">
              <a:defRPr sz="2000" b="1">
                <a:solidFill>
                  <a:schemeClr val="tx1"/>
                </a:solidFill>
                <a:latin typeface="Arial" panose="020B0604020202020204" pitchFamily="34" charset="0"/>
                <a:ea typeface="ＭＳ Ｐゴシック" panose="020B0600070205080204" pitchFamily="34" charset="-128"/>
              </a:defRPr>
            </a:lvl3pPr>
            <a:lvl4pPr marL="1600200" indent="-228600">
              <a:defRPr sz="2000" b="1">
                <a:solidFill>
                  <a:schemeClr val="tx1"/>
                </a:solidFill>
                <a:latin typeface="Arial" panose="020B0604020202020204" pitchFamily="34" charset="0"/>
                <a:ea typeface="ＭＳ Ｐゴシック" panose="020B0600070205080204" pitchFamily="34" charset="-128"/>
              </a:defRPr>
            </a:lvl4pPr>
            <a:lvl5pPr marL="2057400" indent="-228600">
              <a:defRPr sz="2000" b="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b="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b="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b="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b="1">
                <a:solidFill>
                  <a:schemeClr val="tx1"/>
                </a:solidFill>
                <a:latin typeface="Arial" panose="020B0604020202020204" pitchFamily="34" charset="0"/>
                <a:ea typeface="ＭＳ Ｐゴシック" panose="020B0600070205080204" pitchFamily="34" charset="-128"/>
              </a:defRPr>
            </a:lvl9pPr>
          </a:lstStyle>
          <a:p>
            <a:fld id="{A4739E10-4051-413A-BE46-A47AA3F8BDD8}" type="slidenum">
              <a:rPr lang="en-US" altLang="en-US" sz="1200" b="0"/>
              <a:pPr/>
              <a:t>4</a:t>
            </a:fld>
            <a:endParaRPr lang="en-US" altLang="en-US" sz="1200" b="0"/>
          </a:p>
        </p:txBody>
      </p:sp>
    </p:spTree>
    <p:extLst>
      <p:ext uri="{BB962C8B-B14F-4D97-AF65-F5344CB8AC3E}">
        <p14:creationId xmlns:p14="http://schemas.microsoft.com/office/powerpoint/2010/main" val="10317797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noChangeArrowheads="1" noTextEdit="1"/>
          </p:cNvSpPr>
          <p:nvPr>
            <p:ph type="sldImg"/>
          </p:nvPr>
        </p:nvSpPr>
        <p:spPr>
          <a:ln/>
        </p:spPr>
      </p:sp>
      <p:sp>
        <p:nvSpPr>
          <p:cNvPr id="24578"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err="1" smtClean="0">
                <a:latin typeface="Arial" panose="020B0604020202020204" pitchFamily="34" charset="0"/>
                <a:ea typeface="ＭＳ Ｐゴシック" panose="020B0600070205080204" pitchFamily="34" charset="-128"/>
              </a:rPr>
              <a:t>Bigtable</a:t>
            </a:r>
            <a:r>
              <a:rPr lang="en-US" altLang="en-US" dirty="0" smtClean="0">
                <a:latin typeface="Arial" panose="020B0604020202020204" pitchFamily="34" charset="0"/>
                <a:ea typeface="ＭＳ Ｐゴシック" panose="020B0600070205080204" pitchFamily="34" charset="-128"/>
              </a:rPr>
              <a:t>: A Distributed Storage System for Structured Data</a:t>
            </a:r>
          </a:p>
          <a:p>
            <a:r>
              <a:rPr lang="en-US" altLang="en-US" dirty="0" smtClean="0">
                <a:latin typeface="Arial" panose="020B0604020202020204" pitchFamily="34" charset="0"/>
                <a:ea typeface="ＭＳ Ｐゴシック" panose="020B0600070205080204" pitchFamily="34" charset="-128"/>
              </a:rPr>
              <a:t>Fay Chang,</a:t>
            </a:r>
          </a:p>
          <a:p>
            <a:r>
              <a:rPr lang="en-US" altLang="en-US" dirty="0" smtClean="0">
                <a:latin typeface="Arial" panose="020B0604020202020204" pitchFamily="34" charset="0"/>
                <a:ea typeface="ＭＳ Ｐゴシック" panose="020B0600070205080204" pitchFamily="34" charset="-128"/>
              </a:rPr>
              <a:t>Jeffrey Dean, Sanjay </a:t>
            </a:r>
            <a:r>
              <a:rPr lang="en-US" altLang="en-US" dirty="0" err="1" smtClean="0">
                <a:latin typeface="Arial" panose="020B0604020202020204" pitchFamily="34" charset="0"/>
                <a:ea typeface="ＭＳ Ｐゴシック" panose="020B0600070205080204" pitchFamily="34" charset="-128"/>
              </a:rPr>
              <a:t>Ghemawat</a:t>
            </a:r>
            <a:r>
              <a:rPr lang="en-US" altLang="en-US" dirty="0" smtClean="0">
                <a:latin typeface="Arial" panose="020B0604020202020204" pitchFamily="34" charset="0"/>
                <a:ea typeface="ＭＳ Ｐゴシック" panose="020B0600070205080204" pitchFamily="34" charset="-128"/>
              </a:rPr>
              <a:t>, Wilson C. Hsieh, Deborah A. Wallach, Mike Burrows, </a:t>
            </a:r>
            <a:r>
              <a:rPr lang="en-US" altLang="en-US" dirty="0" err="1" smtClean="0">
                <a:latin typeface="Arial" panose="020B0604020202020204" pitchFamily="34" charset="0"/>
                <a:ea typeface="ＭＳ Ｐゴシック" panose="020B0600070205080204" pitchFamily="34" charset="-128"/>
              </a:rPr>
              <a:t>Tushar</a:t>
            </a:r>
            <a:r>
              <a:rPr lang="en-US" altLang="en-US" dirty="0" smtClean="0">
                <a:latin typeface="Arial" panose="020B0604020202020204" pitchFamily="34" charset="0"/>
                <a:ea typeface="ＭＳ Ｐゴシック" panose="020B0600070205080204" pitchFamily="34" charset="-128"/>
              </a:rPr>
              <a:t> Chandra, Andrew </a:t>
            </a:r>
            <a:r>
              <a:rPr lang="en-US" altLang="en-US" dirty="0" err="1" smtClean="0">
                <a:latin typeface="Arial" panose="020B0604020202020204" pitchFamily="34" charset="0"/>
                <a:ea typeface="ＭＳ Ｐゴシック" panose="020B0600070205080204" pitchFamily="34" charset="-128"/>
              </a:rPr>
              <a:t>Fikes</a:t>
            </a:r>
            <a:r>
              <a:rPr lang="en-US" altLang="en-US" dirty="0" smtClean="0">
                <a:latin typeface="Arial" panose="020B0604020202020204" pitchFamily="34" charset="0"/>
                <a:ea typeface="ＭＳ Ｐゴシック" panose="020B0600070205080204" pitchFamily="34" charset="-128"/>
              </a:rPr>
              <a:t>,</a:t>
            </a:r>
          </a:p>
          <a:p>
            <a:r>
              <a:rPr lang="en-US" altLang="en-US" dirty="0" smtClean="0">
                <a:latin typeface="Arial" panose="020B0604020202020204" pitchFamily="34" charset="0"/>
                <a:ea typeface="ＭＳ Ｐゴシック" panose="020B0600070205080204" pitchFamily="34" charset="-128"/>
              </a:rPr>
              <a:t>Robert E. Gruber</a:t>
            </a:r>
          </a:p>
          <a:p>
            <a:endParaRPr lang="en-US" altLang="en-US" dirty="0" smtClean="0">
              <a:latin typeface="Arial" panose="020B0604020202020204" pitchFamily="34" charset="0"/>
              <a:ea typeface="ＭＳ Ｐゴシック" panose="020B0600070205080204" pitchFamily="34" charset="-128"/>
            </a:endParaRPr>
          </a:p>
        </p:txBody>
      </p:sp>
      <p:sp>
        <p:nvSpPr>
          <p:cNvPr id="24579"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000" b="1">
                <a:solidFill>
                  <a:schemeClr val="tx1"/>
                </a:solidFill>
                <a:latin typeface="Arial" panose="020B0604020202020204" pitchFamily="34" charset="0"/>
                <a:ea typeface="ＭＳ Ｐゴシック" panose="020B0600070205080204" pitchFamily="34" charset="-128"/>
              </a:defRPr>
            </a:lvl1pPr>
            <a:lvl2pPr marL="742950" indent="-285750">
              <a:defRPr sz="2000" b="1">
                <a:solidFill>
                  <a:schemeClr val="tx1"/>
                </a:solidFill>
                <a:latin typeface="Arial" panose="020B0604020202020204" pitchFamily="34" charset="0"/>
                <a:ea typeface="ＭＳ Ｐゴシック" panose="020B0600070205080204" pitchFamily="34" charset="-128"/>
              </a:defRPr>
            </a:lvl2pPr>
            <a:lvl3pPr marL="1143000" indent="-228600">
              <a:defRPr sz="2000" b="1">
                <a:solidFill>
                  <a:schemeClr val="tx1"/>
                </a:solidFill>
                <a:latin typeface="Arial" panose="020B0604020202020204" pitchFamily="34" charset="0"/>
                <a:ea typeface="ＭＳ Ｐゴシック" panose="020B0600070205080204" pitchFamily="34" charset="-128"/>
              </a:defRPr>
            </a:lvl3pPr>
            <a:lvl4pPr marL="1600200" indent="-228600">
              <a:defRPr sz="2000" b="1">
                <a:solidFill>
                  <a:schemeClr val="tx1"/>
                </a:solidFill>
                <a:latin typeface="Arial" panose="020B0604020202020204" pitchFamily="34" charset="0"/>
                <a:ea typeface="ＭＳ Ｐゴシック" panose="020B0600070205080204" pitchFamily="34" charset="-128"/>
              </a:defRPr>
            </a:lvl4pPr>
            <a:lvl5pPr marL="2057400" indent="-228600">
              <a:defRPr sz="2000" b="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000" b="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000" b="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000" b="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000" b="1">
                <a:solidFill>
                  <a:schemeClr val="tx1"/>
                </a:solidFill>
                <a:latin typeface="Arial" panose="020B0604020202020204" pitchFamily="34" charset="0"/>
                <a:ea typeface="ＭＳ Ｐゴシック" panose="020B0600070205080204" pitchFamily="34" charset="-128"/>
              </a:defRPr>
            </a:lvl9pPr>
          </a:lstStyle>
          <a:p>
            <a:fld id="{94A3AD6A-BFFB-4B73-996E-E81649CBAC78}" type="slidenum">
              <a:rPr lang="en-US" altLang="en-US" sz="1200" b="0"/>
              <a:pPr/>
              <a:t>9</a:t>
            </a:fld>
            <a:endParaRPr lang="en-US" altLang="en-US" sz="1200" b="0"/>
          </a:p>
        </p:txBody>
      </p:sp>
    </p:spTree>
    <p:extLst>
      <p:ext uri="{BB962C8B-B14F-4D97-AF65-F5344CB8AC3E}">
        <p14:creationId xmlns:p14="http://schemas.microsoft.com/office/powerpoint/2010/main" val="33185265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 xmlns:a16="http://schemas.microsoft.com/office/drawing/2014/main" id="{63AE5FBE-9C3E-AC44-9F57-34DFAAF99DAB}"/>
              </a:ext>
            </a:extLst>
          </p:cNvPr>
          <p:cNvSpPr>
            <a:spLocks noGrp="1"/>
          </p:cNvSpPr>
          <p:nvPr>
            <p:ph type="pic" sz="quarter" idx="10"/>
          </p:nvPr>
        </p:nvSpPr>
        <p:spPr>
          <a:xfrm>
            <a:off x="0" y="0"/>
            <a:ext cx="18288000" cy="10287000"/>
          </a:xfrm>
          <a:prstGeom prst="rect">
            <a:avLst/>
          </a:prstGeom>
        </p:spPr>
        <p:txBody>
          <a:bodyPr/>
          <a:lstStyle/>
          <a:p>
            <a:endParaRPr lang="en-US"/>
          </a:p>
        </p:txBody>
      </p:sp>
      <p:sp>
        <p:nvSpPr>
          <p:cNvPr id="2" name="Title 1">
            <a:extLst>
              <a:ext uri="{FF2B5EF4-FFF2-40B4-BE49-F238E27FC236}">
                <a16:creationId xmlns="" xmlns:a16="http://schemas.microsoft.com/office/drawing/2014/main" id="{85D35D22-2410-EA48-B503-2726E93CE58F}"/>
              </a:ext>
            </a:extLst>
          </p:cNvPr>
          <p:cNvSpPr>
            <a:spLocks noGrp="1"/>
          </p:cNvSpPr>
          <p:nvPr>
            <p:ph type="title"/>
          </p:nvPr>
        </p:nvSpPr>
        <p:spPr>
          <a:xfrm>
            <a:off x="1257300" y="4149328"/>
            <a:ext cx="15773400" cy="1988345"/>
          </a:xfrm>
          <a:prstGeom prst="rect">
            <a:avLst/>
          </a:prstGeom>
        </p:spPr>
        <p:txBody>
          <a:bodyPr/>
          <a:lstStyle>
            <a:lvl1pPr algn="ctr">
              <a:defRPr/>
            </a:lvl1pPr>
          </a:lstStyle>
          <a:p>
            <a:r>
              <a:rPr lang="en-US"/>
              <a:t>Click to edit Master title style</a:t>
            </a:r>
          </a:p>
        </p:txBody>
      </p:sp>
    </p:spTree>
    <p:extLst>
      <p:ext uri="{BB962C8B-B14F-4D97-AF65-F5344CB8AC3E}">
        <p14:creationId xmlns:p14="http://schemas.microsoft.com/office/powerpoint/2010/main" val="35884771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57300" y="547688"/>
            <a:ext cx="15773400" cy="1988345"/>
          </a:xfrm>
          <a:prstGeom prst="rect">
            <a:avLst/>
          </a:prstGeom>
        </p:spPr>
        <p:txBody>
          <a:bodyPr/>
          <a:lstStyle/>
          <a:p>
            <a:r>
              <a:rPr lang="en-US" smtClean="0"/>
              <a:t>Click to edit Master title style</a:t>
            </a:r>
            <a:endParaRPr lang="en-GB"/>
          </a:p>
        </p:txBody>
      </p:sp>
      <p:sp>
        <p:nvSpPr>
          <p:cNvPr id="3" name="Content Placeholder 2"/>
          <p:cNvSpPr>
            <a:spLocks noGrp="1"/>
          </p:cNvSpPr>
          <p:nvPr>
            <p:ph idx="1"/>
          </p:nvPr>
        </p:nvSpPr>
        <p:spPr>
          <a:xfrm>
            <a:off x="1257300" y="2738438"/>
            <a:ext cx="15773400" cy="6527007"/>
          </a:xfrm>
          <a:prstGeom prst="rect">
            <a:avLst/>
          </a:prstGeo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a:xfrm>
            <a:off x="1257300" y="9534526"/>
            <a:ext cx="4114800" cy="547688"/>
          </a:xfrm>
          <a:prstGeom prst="rect">
            <a:avLst/>
          </a:prstGeom>
        </p:spPr>
        <p:txBody>
          <a:bodyPr/>
          <a:lstStyle/>
          <a:p>
            <a:fld id="{939FA104-88B2-42C9-894C-B62F41AB2982}" type="datetimeFigureOut">
              <a:rPr lang="en-GB" smtClean="0"/>
              <a:t>26/02/2024</a:t>
            </a:fld>
            <a:endParaRPr lang="en-GB"/>
          </a:p>
        </p:txBody>
      </p:sp>
      <p:sp>
        <p:nvSpPr>
          <p:cNvPr id="5" name="Footer Placeholder 4"/>
          <p:cNvSpPr>
            <a:spLocks noGrp="1"/>
          </p:cNvSpPr>
          <p:nvPr>
            <p:ph type="ftr" sz="quarter" idx="11"/>
          </p:nvPr>
        </p:nvSpPr>
        <p:spPr>
          <a:xfrm>
            <a:off x="6057900" y="9534526"/>
            <a:ext cx="6172200" cy="547688"/>
          </a:xfrm>
          <a:prstGeom prst="rect">
            <a:avLst/>
          </a:prstGeom>
        </p:spPr>
        <p:txBody>
          <a:bodyPr/>
          <a:lstStyle/>
          <a:p>
            <a:endParaRPr lang="en-GB"/>
          </a:p>
        </p:txBody>
      </p:sp>
      <p:sp>
        <p:nvSpPr>
          <p:cNvPr id="6" name="Slide Number Placeholder 5"/>
          <p:cNvSpPr>
            <a:spLocks noGrp="1"/>
          </p:cNvSpPr>
          <p:nvPr>
            <p:ph type="sldNum" sz="quarter" idx="12"/>
          </p:nvPr>
        </p:nvSpPr>
        <p:spPr>
          <a:xfrm>
            <a:off x="12915900" y="9534526"/>
            <a:ext cx="4114800" cy="547688"/>
          </a:xfrm>
          <a:prstGeom prst="rect">
            <a:avLst/>
          </a:prstGeom>
        </p:spPr>
        <p:txBody>
          <a:bodyPr/>
          <a:lstStyle/>
          <a:p>
            <a:fld id="{B17DA20A-B343-421D-AC7D-387CDE263D2A}" type="slidenum">
              <a:rPr lang="en-GB" smtClean="0"/>
              <a:t>‹#›</a:t>
            </a:fld>
            <a:endParaRPr lang="en-GB"/>
          </a:p>
        </p:txBody>
      </p:sp>
    </p:spTree>
    <p:extLst>
      <p:ext uri="{BB962C8B-B14F-4D97-AF65-F5344CB8AC3E}">
        <p14:creationId xmlns:p14="http://schemas.microsoft.com/office/powerpoint/2010/main" val="1158102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400" y="411957"/>
            <a:ext cx="16459200" cy="1714500"/>
          </a:xfrm>
          <a:prstGeom prst="rect">
            <a:avLst/>
          </a:prstGeom>
        </p:spPr>
        <p:txBody>
          <a:bodyPr/>
          <a:lstStyle/>
          <a:p>
            <a:r>
              <a:rPr lang="en-US"/>
              <a:t>Click to edit Master title style</a:t>
            </a:r>
          </a:p>
        </p:txBody>
      </p:sp>
      <p:sp>
        <p:nvSpPr>
          <p:cNvPr id="3" name="Rectangle 4"/>
          <p:cNvSpPr>
            <a:spLocks noGrp="1" noChangeArrowheads="1"/>
          </p:cNvSpPr>
          <p:nvPr>
            <p:ph type="dt" sz="half" idx="10"/>
          </p:nvPr>
        </p:nvSpPr>
        <p:spPr>
          <a:xfrm>
            <a:off x="914400" y="9825038"/>
            <a:ext cx="5791200" cy="461963"/>
          </a:xfrm>
          <a:prstGeom prst="rect">
            <a:avLst/>
          </a:prstGeom>
        </p:spPr>
        <p:txBody>
          <a:bodyPr/>
          <a:lstStyle>
            <a:lvl1pPr>
              <a:defRPr/>
            </a:lvl1pPr>
          </a:lstStyle>
          <a:p>
            <a:pPr>
              <a:defRPr/>
            </a:pPr>
            <a:r>
              <a:rPr lang="en-US" altLang="en-US"/>
              <a:t>SWE 622 – Distributed Software Systems</a:t>
            </a:r>
          </a:p>
        </p:txBody>
      </p:sp>
      <p:sp>
        <p:nvSpPr>
          <p:cNvPr id="4" name="Rectangle 5"/>
          <p:cNvSpPr>
            <a:spLocks noGrp="1" noChangeArrowheads="1"/>
          </p:cNvSpPr>
          <p:nvPr>
            <p:ph type="ftr" sz="quarter" idx="11"/>
          </p:nvPr>
        </p:nvSpPr>
        <p:spPr>
          <a:xfrm>
            <a:off x="6705600" y="9825038"/>
            <a:ext cx="4267200" cy="457200"/>
          </a:xfrm>
          <a:prstGeom prst="rect">
            <a:avLst/>
          </a:prstGeom>
        </p:spPr>
        <p:txBody>
          <a:bodyPr/>
          <a:lstStyle>
            <a:lvl1pPr>
              <a:defRPr/>
            </a:lvl1pPr>
          </a:lstStyle>
          <a:p>
            <a:pPr>
              <a:defRPr/>
            </a:pPr>
            <a:r>
              <a:rPr lang="en-US" altLang="en-US"/>
              <a:t>© Sousa</a:t>
            </a:r>
          </a:p>
        </p:txBody>
      </p:sp>
      <p:sp>
        <p:nvSpPr>
          <p:cNvPr id="5" name="Rectangle 6"/>
          <p:cNvSpPr>
            <a:spLocks noGrp="1" noChangeArrowheads="1"/>
          </p:cNvSpPr>
          <p:nvPr>
            <p:ph type="sldNum" sz="quarter" idx="12"/>
          </p:nvPr>
        </p:nvSpPr>
        <p:spPr>
          <a:xfrm>
            <a:off x="10972800" y="9825038"/>
            <a:ext cx="6400800" cy="457200"/>
          </a:xfrm>
          <a:prstGeom prst="rect">
            <a:avLst/>
          </a:prstGeom>
        </p:spPr>
        <p:txBody>
          <a:bodyPr/>
          <a:lstStyle>
            <a:lvl1pPr>
              <a:defRPr/>
            </a:lvl1pPr>
          </a:lstStyle>
          <a:p>
            <a:r>
              <a:rPr lang="en-US" altLang="en-US"/>
              <a:t>Lecture 9 – Adaptation – </a:t>
            </a:r>
            <a:fld id="{D4D70A54-4E09-4499-9BB6-9FCBC4A03CA5}" type="slidenum">
              <a:rPr lang="en-US" altLang="en-US"/>
              <a:pPr/>
              <a:t>‹#›</a:t>
            </a:fld>
            <a:endParaRPr lang="en-US" altLang="en-US"/>
          </a:p>
        </p:txBody>
      </p:sp>
    </p:spTree>
    <p:extLst>
      <p:ext uri="{BB962C8B-B14F-4D97-AF65-F5344CB8AC3E}">
        <p14:creationId xmlns:p14="http://schemas.microsoft.com/office/powerpoint/2010/main" val="82742129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emf"/></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hyperlink" Target="https://www.cs.berkeley.edu/~matei/papers/2012/nsdi_spark.pdf" TargetMode="External"/><Relationship Id="rId2" Type="http://schemas.openxmlformats.org/officeDocument/2006/relationships/hyperlink" Target="http://spark-summit.org/2014/training" TargetMode="Externa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 picture containing outdoor, building, grass, track. Image of Portico">
            <a:extLst>
              <a:ext uri="{FF2B5EF4-FFF2-40B4-BE49-F238E27FC236}">
                <a16:creationId xmlns="" xmlns:a16="http://schemas.microsoft.com/office/drawing/2014/main" id="{AA901C16-9C31-8346-8E32-47C78AE6CE39}"/>
              </a:ext>
            </a:extLst>
          </p:cNvPr>
          <p:cNvPicPr>
            <a:picLocks noGrp="1" noChangeAspect="1"/>
          </p:cNvPicPr>
          <p:nvPr>
            <p:ph type="pic" sz="quarter" idx="10"/>
          </p:nvPr>
        </p:nvPicPr>
        <p:blipFill rotWithShape="1">
          <a:blip r:embed="rId3"/>
          <a:srcRect b="15626"/>
          <a:stretch/>
        </p:blipFill>
        <p:spPr>
          <a:xfrm>
            <a:off x="0" y="0"/>
            <a:ext cx="18288000" cy="10287000"/>
          </a:xfrm>
        </p:spPr>
      </p:pic>
      <p:sp>
        <p:nvSpPr>
          <p:cNvPr id="2" name="Title 1">
            <a:extLst>
              <a:ext uri="{FF2B5EF4-FFF2-40B4-BE49-F238E27FC236}">
                <a16:creationId xmlns="" xmlns:a16="http://schemas.microsoft.com/office/drawing/2014/main" id="{C95CF6C4-77BF-D54A-9F9E-8DE37222386B}"/>
              </a:ext>
            </a:extLst>
          </p:cNvPr>
          <p:cNvSpPr>
            <a:spLocks noGrp="1"/>
          </p:cNvSpPr>
          <p:nvPr>
            <p:ph type="title"/>
          </p:nvPr>
        </p:nvSpPr>
        <p:spPr>
          <a:xfrm>
            <a:off x="1257300" y="2159779"/>
            <a:ext cx="9029700" cy="1988345"/>
          </a:xfrm>
        </p:spPr>
        <p:txBody>
          <a:bodyPr>
            <a:normAutofit/>
          </a:bodyPr>
          <a:lstStyle/>
          <a:p>
            <a:pPr algn="l"/>
            <a:r>
              <a:rPr lang="en-US" sz="6000" dirty="0">
                <a:solidFill>
                  <a:schemeClr val="bg1"/>
                </a:solidFill>
                <a:latin typeface="Arial" panose="020B0604020202020204" pitchFamily="34" charset="0"/>
                <a:cs typeface="Arial" panose="020B0604020202020204" pitchFamily="34" charset="0"/>
              </a:rPr>
              <a:t>Welcome</a:t>
            </a:r>
          </a:p>
        </p:txBody>
      </p:sp>
      <p:pic>
        <p:nvPicPr>
          <p:cNvPr id="6" name="Picture 5" descr="U of G cornerstone white with improve life.">
            <a:extLst>
              <a:ext uri="{FF2B5EF4-FFF2-40B4-BE49-F238E27FC236}">
                <a16:creationId xmlns="" xmlns:a16="http://schemas.microsoft.com/office/drawing/2014/main" id="{1C5245A5-E392-6D41-916B-18A4BE684ED7}"/>
              </a:ext>
            </a:extLst>
          </p:cNvPr>
          <p:cNvPicPr>
            <a:picLocks noChangeAspect="1"/>
          </p:cNvPicPr>
          <p:nvPr/>
        </p:nvPicPr>
        <p:blipFill>
          <a:blip r:embed="rId4"/>
          <a:stretch>
            <a:fillRect/>
          </a:stretch>
        </p:blipFill>
        <p:spPr>
          <a:xfrm>
            <a:off x="-2" y="8296246"/>
            <a:ext cx="3064215" cy="1634918"/>
          </a:xfrm>
          <a:prstGeom prst="rect">
            <a:avLst/>
          </a:prstGeom>
        </p:spPr>
      </p:pic>
    </p:spTree>
    <p:extLst>
      <p:ext uri="{BB962C8B-B14F-4D97-AF65-F5344CB8AC3E}">
        <p14:creationId xmlns:p14="http://schemas.microsoft.com/office/powerpoint/2010/main" val="3275468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Content Placeholder 2"/>
          <p:cNvSpPr>
            <a:spLocks noGrp="1" noChangeArrowheads="1"/>
          </p:cNvSpPr>
          <p:nvPr>
            <p:ph idx="1"/>
          </p:nvPr>
        </p:nvSpPr>
        <p:spPr>
          <a:xfrm>
            <a:off x="1257300" y="2171700"/>
            <a:ext cx="16344900" cy="7093745"/>
          </a:xfrm>
        </p:spPr>
        <p:txBody>
          <a:bodyPr/>
          <a:lstStyle/>
          <a:p>
            <a:r>
              <a:rPr lang="en-US" altLang="en-US" sz="4000" dirty="0">
                <a:latin typeface="Tahoma" panose="020B0604030504040204" pitchFamily="34" charset="0"/>
                <a:ea typeface="Tahoma" panose="020B0604030504040204" pitchFamily="34" charset="0"/>
                <a:cs typeface="Tahoma" panose="020B0604030504040204" pitchFamily="34" charset="0"/>
              </a:rPr>
              <a:t>MapReduce is a programming model for processing and generating large data sets with a parallel, distributed algorithm on a cluster</a:t>
            </a:r>
          </a:p>
          <a:p>
            <a:r>
              <a:rPr lang="en-US" altLang="en-US" sz="4000" dirty="0">
                <a:latin typeface="Tahoma" panose="020B0604030504040204" pitchFamily="34" charset="0"/>
                <a:ea typeface="Tahoma" panose="020B0604030504040204" pitchFamily="34" charset="0"/>
                <a:cs typeface="Tahoma" panose="020B0604030504040204" pitchFamily="34" charset="0"/>
              </a:rPr>
              <a:t>Programmer defines two functions, map &amp; reduce</a:t>
            </a:r>
          </a:p>
          <a:p>
            <a:pPr lvl="1"/>
            <a:r>
              <a:rPr lang="en-US" altLang="en-US" sz="4000" dirty="0">
                <a:latin typeface="Tahoma" panose="020B0604030504040204" pitchFamily="34" charset="0"/>
                <a:ea typeface="Tahoma" panose="020B0604030504040204" pitchFamily="34" charset="0"/>
                <a:cs typeface="Tahoma" panose="020B0604030504040204" pitchFamily="34" charset="0"/>
              </a:rPr>
              <a:t>Map(k1,v1) → list(k2,v2). Takes a series of key/value pairs, processes each, generates zero or more output key/value pairs</a:t>
            </a:r>
          </a:p>
          <a:p>
            <a:pPr lvl="1"/>
            <a:r>
              <a:rPr lang="en-US" altLang="en-US" sz="4000" dirty="0">
                <a:latin typeface="Tahoma" panose="020B0604030504040204" pitchFamily="34" charset="0"/>
                <a:ea typeface="Tahoma" panose="020B0604030504040204" pitchFamily="34" charset="0"/>
                <a:cs typeface="Tahoma" panose="020B0604030504040204" pitchFamily="34" charset="0"/>
              </a:rPr>
              <a:t>Reduce(k2, list (v2)) → list(v3). Executed once for each unique key k2 in the sorted order; iterate through the values associated with that key and produce zero or more outputs</a:t>
            </a:r>
          </a:p>
          <a:p>
            <a:r>
              <a:rPr lang="en-US" altLang="en-US" sz="4000" dirty="0">
                <a:latin typeface="Tahoma" panose="020B0604030504040204" pitchFamily="34" charset="0"/>
                <a:ea typeface="Tahoma" panose="020B0604030504040204" pitchFamily="34" charset="0"/>
                <a:cs typeface="Tahoma" panose="020B0604030504040204" pitchFamily="34" charset="0"/>
              </a:rPr>
              <a:t>System “shuffles” data between map and reduce (so “reduce” function has whole set of data for its given keys) &amp; automatically handles system failures, etc.</a:t>
            </a:r>
          </a:p>
        </p:txBody>
      </p:sp>
      <p:sp>
        <p:nvSpPr>
          <p:cNvPr id="7" name="object 27"/>
          <p:cNvSpPr/>
          <p:nvPr/>
        </p:nvSpPr>
        <p:spPr>
          <a:xfrm>
            <a:off x="14478000" y="-1333500"/>
            <a:ext cx="5850635" cy="5850635"/>
          </a:xfrm>
          <a:prstGeom prst="rect">
            <a:avLst/>
          </a:prstGeom>
          <a:blipFill>
            <a:blip r:embed="rId2" cstate="print"/>
            <a:stretch>
              <a:fillRect/>
            </a:stretch>
          </a:blipFill>
        </p:spPr>
        <p:txBody>
          <a:bodyPr wrap="square" lIns="0" tIns="0" rIns="0" bIns="0" rtlCol="0">
            <a:noAutofit/>
          </a:bodyPr>
          <a:lstStyle/>
          <a:p>
            <a:endParaRPr/>
          </a:p>
        </p:txBody>
      </p:sp>
      <p:sp>
        <p:nvSpPr>
          <p:cNvPr id="8"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9" name="Text Box 1"/>
          <p:cNvSpPr txBox="1">
            <a:spLocks noChangeArrowheads="1"/>
          </p:cNvSpPr>
          <p:nvPr/>
        </p:nvSpPr>
        <p:spPr bwMode="auto">
          <a:xfrm>
            <a:off x="1257300" y="647700"/>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(Parallel) MapReduce</a:t>
            </a:r>
            <a:endParaRPr lang="en-US" sz="6599" dirty="0">
              <a:latin typeface="Calibri Light" panose="020F0302020204030204" pitchFamily="34" charset="0"/>
            </a:endParaRPr>
          </a:p>
        </p:txBody>
      </p:sp>
    </p:spTree>
    <p:extLst>
      <p:ext uri="{BB962C8B-B14F-4D97-AF65-F5344CB8AC3E}">
        <p14:creationId xmlns:p14="http://schemas.microsoft.com/office/powerpoint/2010/main" val="298965588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Box 8"/>
          <p:cNvSpPr txBox="1">
            <a:spLocks noChangeArrowheads="1"/>
          </p:cNvSpPr>
          <p:nvPr/>
        </p:nvSpPr>
        <p:spPr bwMode="auto">
          <a:xfrm>
            <a:off x="4543425" y="3350420"/>
            <a:ext cx="2383632" cy="646331"/>
          </a:xfrm>
          <a:prstGeom prst="rect">
            <a:avLst/>
          </a:prstGeom>
          <a:solidFill>
            <a:srgbClr val="FFC000"/>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lgn="ct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Map</a:t>
            </a:r>
          </a:p>
        </p:txBody>
      </p:sp>
      <p:sp>
        <p:nvSpPr>
          <p:cNvPr id="26630" name="TextBox 9"/>
          <p:cNvSpPr txBox="1">
            <a:spLocks noChangeArrowheads="1"/>
          </p:cNvSpPr>
          <p:nvPr/>
        </p:nvSpPr>
        <p:spPr bwMode="auto">
          <a:xfrm>
            <a:off x="4914900" y="2514600"/>
            <a:ext cx="1741182"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(k1, v1)</a:t>
            </a:r>
          </a:p>
        </p:txBody>
      </p:sp>
      <p:sp>
        <p:nvSpPr>
          <p:cNvPr id="26631" name="TextBox 10"/>
          <p:cNvSpPr txBox="1">
            <a:spLocks noChangeArrowheads="1"/>
          </p:cNvSpPr>
          <p:nvPr/>
        </p:nvSpPr>
        <p:spPr bwMode="auto">
          <a:xfrm>
            <a:off x="4305300" y="4381500"/>
            <a:ext cx="3086101"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List of (k2, v2)</a:t>
            </a:r>
          </a:p>
        </p:txBody>
      </p:sp>
      <p:sp>
        <p:nvSpPr>
          <p:cNvPr id="26632" name="TextBox 11"/>
          <p:cNvSpPr txBox="1">
            <a:spLocks noChangeArrowheads="1"/>
          </p:cNvSpPr>
          <p:nvPr/>
        </p:nvSpPr>
        <p:spPr bwMode="auto">
          <a:xfrm>
            <a:off x="4574382" y="5138738"/>
            <a:ext cx="2352675" cy="646331"/>
          </a:xfrm>
          <a:prstGeom prst="rect">
            <a:avLst/>
          </a:prstGeom>
          <a:solidFill>
            <a:srgbClr val="FFC000"/>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lgn="ct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Combine</a:t>
            </a:r>
          </a:p>
        </p:txBody>
      </p:sp>
      <p:sp>
        <p:nvSpPr>
          <p:cNvPr id="26633" name="TextBox 12"/>
          <p:cNvSpPr txBox="1">
            <a:spLocks noChangeArrowheads="1"/>
          </p:cNvSpPr>
          <p:nvPr/>
        </p:nvSpPr>
        <p:spPr bwMode="auto">
          <a:xfrm>
            <a:off x="4626770" y="8060533"/>
            <a:ext cx="2350293" cy="646331"/>
          </a:xfrm>
          <a:prstGeom prst="rect">
            <a:avLst/>
          </a:prstGeom>
          <a:solidFill>
            <a:srgbClr val="FFC000"/>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lgn="ct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Reduce</a:t>
            </a:r>
          </a:p>
        </p:txBody>
      </p:sp>
      <p:sp>
        <p:nvSpPr>
          <p:cNvPr id="26634" name="TextBox 13"/>
          <p:cNvSpPr txBox="1">
            <a:spLocks noChangeArrowheads="1"/>
          </p:cNvSpPr>
          <p:nvPr/>
        </p:nvSpPr>
        <p:spPr bwMode="auto">
          <a:xfrm>
            <a:off x="2362200" y="5186363"/>
            <a:ext cx="2178802"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500" dirty="0">
                <a:solidFill>
                  <a:schemeClr val="tx1"/>
                </a:solidFill>
                <a:ea typeface="Tahoma" panose="020B0604030504040204" pitchFamily="34" charset="0"/>
                <a:cs typeface="Tahoma" panose="020B0604030504040204" pitchFamily="34" charset="0"/>
              </a:rPr>
              <a:t>(Optional)</a:t>
            </a:r>
          </a:p>
        </p:txBody>
      </p:sp>
      <p:cxnSp>
        <p:nvCxnSpPr>
          <p:cNvPr id="26635" name="Straight Arrow Connector 15"/>
          <p:cNvCxnSpPr>
            <a:cxnSpLocks noChangeShapeType="1"/>
            <a:stCxn id="26630" idx="2"/>
            <a:endCxn id="26629" idx="0"/>
          </p:cNvCxnSpPr>
          <p:nvPr/>
        </p:nvCxnSpPr>
        <p:spPr bwMode="auto">
          <a:xfrm flipH="1">
            <a:off x="5735241" y="3145542"/>
            <a:ext cx="50250" cy="204878"/>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26636" name="Straight Arrow Connector 16"/>
          <p:cNvCxnSpPr>
            <a:cxnSpLocks noChangeShapeType="1"/>
            <a:stCxn id="26629" idx="2"/>
            <a:endCxn id="26631" idx="0"/>
          </p:cNvCxnSpPr>
          <p:nvPr/>
        </p:nvCxnSpPr>
        <p:spPr bwMode="auto">
          <a:xfrm>
            <a:off x="5735241" y="3996751"/>
            <a:ext cx="113110" cy="384749"/>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26637" name="TextBox 19"/>
          <p:cNvSpPr txBox="1">
            <a:spLocks noChangeArrowheads="1"/>
          </p:cNvSpPr>
          <p:nvPr/>
        </p:nvSpPr>
        <p:spPr bwMode="auto">
          <a:xfrm>
            <a:off x="4355307" y="6053138"/>
            <a:ext cx="3086101"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List of (k2, v2)</a:t>
            </a:r>
          </a:p>
        </p:txBody>
      </p:sp>
      <p:sp>
        <p:nvSpPr>
          <p:cNvPr id="26638" name="TextBox 20"/>
          <p:cNvSpPr txBox="1">
            <a:spLocks noChangeArrowheads="1"/>
          </p:cNvSpPr>
          <p:nvPr/>
        </p:nvSpPr>
        <p:spPr bwMode="auto">
          <a:xfrm>
            <a:off x="2519363" y="6619875"/>
            <a:ext cx="1975221"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SHUFFLE</a:t>
            </a:r>
          </a:p>
        </p:txBody>
      </p:sp>
      <p:cxnSp>
        <p:nvCxnSpPr>
          <p:cNvPr id="26639" name="Straight Arrow Connector 25"/>
          <p:cNvCxnSpPr>
            <a:cxnSpLocks noChangeShapeType="1"/>
            <a:stCxn id="26631" idx="2"/>
            <a:endCxn id="26632" idx="0"/>
          </p:cNvCxnSpPr>
          <p:nvPr/>
        </p:nvCxnSpPr>
        <p:spPr bwMode="auto">
          <a:xfrm flipH="1">
            <a:off x="5750720" y="5012442"/>
            <a:ext cx="97631" cy="126296"/>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26640" name="Straight Arrow Connector 29"/>
          <p:cNvCxnSpPr>
            <a:cxnSpLocks noChangeShapeType="1"/>
            <a:stCxn id="26632" idx="2"/>
            <a:endCxn id="26637" idx="0"/>
          </p:cNvCxnSpPr>
          <p:nvPr/>
        </p:nvCxnSpPr>
        <p:spPr bwMode="auto">
          <a:xfrm>
            <a:off x="5750720" y="5785069"/>
            <a:ext cx="147638" cy="268069"/>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26641" name="TextBox 33"/>
          <p:cNvSpPr txBox="1">
            <a:spLocks noChangeArrowheads="1"/>
          </p:cNvSpPr>
          <p:nvPr/>
        </p:nvSpPr>
        <p:spPr bwMode="auto">
          <a:xfrm>
            <a:off x="4686301" y="7184232"/>
            <a:ext cx="2438937"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k2, list (v2)</a:t>
            </a:r>
          </a:p>
        </p:txBody>
      </p:sp>
      <p:sp>
        <p:nvSpPr>
          <p:cNvPr id="26642" name="TextBox 34"/>
          <p:cNvSpPr txBox="1">
            <a:spLocks noChangeArrowheads="1"/>
          </p:cNvSpPr>
          <p:nvPr/>
        </p:nvSpPr>
        <p:spPr bwMode="auto">
          <a:xfrm>
            <a:off x="4953000" y="8991600"/>
            <a:ext cx="1552476"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list(v3)</a:t>
            </a:r>
          </a:p>
        </p:txBody>
      </p:sp>
      <p:cxnSp>
        <p:nvCxnSpPr>
          <p:cNvPr id="26643" name="Straight Arrow Connector 37"/>
          <p:cNvCxnSpPr>
            <a:cxnSpLocks noChangeShapeType="1"/>
            <a:stCxn id="26637" idx="2"/>
            <a:endCxn id="26641" idx="0"/>
          </p:cNvCxnSpPr>
          <p:nvPr/>
        </p:nvCxnSpPr>
        <p:spPr bwMode="auto">
          <a:xfrm>
            <a:off x="5898358" y="6684080"/>
            <a:ext cx="7412" cy="500152"/>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26644" name="Straight Arrow Connector 40"/>
          <p:cNvCxnSpPr>
            <a:cxnSpLocks noChangeShapeType="1"/>
            <a:stCxn id="26641" idx="2"/>
            <a:endCxn id="26633" idx="0"/>
          </p:cNvCxnSpPr>
          <p:nvPr/>
        </p:nvCxnSpPr>
        <p:spPr bwMode="auto">
          <a:xfrm flipH="1">
            <a:off x="5801917" y="7815174"/>
            <a:ext cx="103853" cy="245359"/>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26645" name="Straight Arrow Connector 43"/>
          <p:cNvCxnSpPr>
            <a:cxnSpLocks noChangeShapeType="1"/>
            <a:stCxn id="26633" idx="2"/>
            <a:endCxn id="26642" idx="0"/>
          </p:cNvCxnSpPr>
          <p:nvPr/>
        </p:nvCxnSpPr>
        <p:spPr bwMode="auto">
          <a:xfrm flipH="1">
            <a:off x="5729238" y="8706864"/>
            <a:ext cx="72679" cy="284736"/>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26646" name="TextBox 48"/>
          <p:cNvSpPr txBox="1">
            <a:spLocks noChangeArrowheads="1"/>
          </p:cNvSpPr>
          <p:nvPr/>
        </p:nvSpPr>
        <p:spPr bwMode="auto">
          <a:xfrm>
            <a:off x="8189120" y="3350420"/>
            <a:ext cx="2383631" cy="646331"/>
          </a:xfrm>
          <a:prstGeom prst="rect">
            <a:avLst/>
          </a:prstGeom>
          <a:solidFill>
            <a:srgbClr val="FFC000"/>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lgn="ct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Map</a:t>
            </a:r>
          </a:p>
        </p:txBody>
      </p:sp>
      <p:sp>
        <p:nvSpPr>
          <p:cNvPr id="26647" name="TextBox 49"/>
          <p:cNvSpPr txBox="1">
            <a:spLocks noChangeArrowheads="1"/>
          </p:cNvSpPr>
          <p:nvPr/>
        </p:nvSpPr>
        <p:spPr bwMode="auto">
          <a:xfrm>
            <a:off x="8560595" y="2514600"/>
            <a:ext cx="1741182"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(k1, v1)</a:t>
            </a:r>
          </a:p>
        </p:txBody>
      </p:sp>
      <p:sp>
        <p:nvSpPr>
          <p:cNvPr id="26648" name="TextBox 50"/>
          <p:cNvSpPr txBox="1">
            <a:spLocks noChangeArrowheads="1"/>
          </p:cNvSpPr>
          <p:nvPr/>
        </p:nvSpPr>
        <p:spPr bwMode="auto">
          <a:xfrm>
            <a:off x="7953375" y="4381500"/>
            <a:ext cx="3086101"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List of (k2, v2)</a:t>
            </a:r>
          </a:p>
        </p:txBody>
      </p:sp>
      <p:sp>
        <p:nvSpPr>
          <p:cNvPr id="26649" name="TextBox 51"/>
          <p:cNvSpPr txBox="1">
            <a:spLocks noChangeArrowheads="1"/>
          </p:cNvSpPr>
          <p:nvPr/>
        </p:nvSpPr>
        <p:spPr bwMode="auto">
          <a:xfrm>
            <a:off x="8222457" y="5138738"/>
            <a:ext cx="2350293" cy="646331"/>
          </a:xfrm>
          <a:prstGeom prst="rect">
            <a:avLst/>
          </a:prstGeom>
          <a:solidFill>
            <a:srgbClr val="FFC000"/>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lgn="ct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Combine</a:t>
            </a:r>
          </a:p>
        </p:txBody>
      </p:sp>
      <p:sp>
        <p:nvSpPr>
          <p:cNvPr id="26650" name="TextBox 52"/>
          <p:cNvSpPr txBox="1">
            <a:spLocks noChangeArrowheads="1"/>
          </p:cNvSpPr>
          <p:nvPr/>
        </p:nvSpPr>
        <p:spPr bwMode="auto">
          <a:xfrm>
            <a:off x="8272463" y="8060533"/>
            <a:ext cx="2352675" cy="646331"/>
          </a:xfrm>
          <a:prstGeom prst="rect">
            <a:avLst/>
          </a:prstGeom>
          <a:solidFill>
            <a:srgbClr val="FFC000"/>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lgn="ct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Reduce</a:t>
            </a:r>
          </a:p>
        </p:txBody>
      </p:sp>
      <p:cxnSp>
        <p:nvCxnSpPr>
          <p:cNvPr id="26651" name="Straight Arrow Connector 53"/>
          <p:cNvCxnSpPr>
            <a:cxnSpLocks noChangeShapeType="1"/>
            <a:stCxn id="26647" idx="2"/>
            <a:endCxn id="26646" idx="0"/>
          </p:cNvCxnSpPr>
          <p:nvPr/>
        </p:nvCxnSpPr>
        <p:spPr bwMode="auto">
          <a:xfrm flipH="1">
            <a:off x="9380936" y="3145542"/>
            <a:ext cx="50250" cy="204878"/>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26652" name="Straight Arrow Connector 54"/>
          <p:cNvCxnSpPr>
            <a:cxnSpLocks noChangeShapeType="1"/>
            <a:stCxn id="26646" idx="2"/>
            <a:endCxn id="26648" idx="0"/>
          </p:cNvCxnSpPr>
          <p:nvPr/>
        </p:nvCxnSpPr>
        <p:spPr bwMode="auto">
          <a:xfrm>
            <a:off x="9380936" y="3996751"/>
            <a:ext cx="115490" cy="384749"/>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26653" name="TextBox 55"/>
          <p:cNvSpPr txBox="1">
            <a:spLocks noChangeArrowheads="1"/>
          </p:cNvSpPr>
          <p:nvPr/>
        </p:nvSpPr>
        <p:spPr bwMode="auto">
          <a:xfrm>
            <a:off x="8001000" y="6053138"/>
            <a:ext cx="3086101"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List of (k2, v2)</a:t>
            </a:r>
          </a:p>
        </p:txBody>
      </p:sp>
      <p:cxnSp>
        <p:nvCxnSpPr>
          <p:cNvPr id="26654" name="Straight Arrow Connector 56"/>
          <p:cNvCxnSpPr>
            <a:cxnSpLocks noChangeShapeType="1"/>
            <a:stCxn id="26648" idx="2"/>
            <a:endCxn id="26649" idx="0"/>
          </p:cNvCxnSpPr>
          <p:nvPr/>
        </p:nvCxnSpPr>
        <p:spPr bwMode="auto">
          <a:xfrm flipH="1">
            <a:off x="9397604" y="5012442"/>
            <a:ext cx="98822" cy="126296"/>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26655" name="Straight Arrow Connector 57"/>
          <p:cNvCxnSpPr>
            <a:cxnSpLocks noChangeShapeType="1"/>
            <a:stCxn id="26649" idx="2"/>
            <a:endCxn id="26653" idx="0"/>
          </p:cNvCxnSpPr>
          <p:nvPr/>
        </p:nvCxnSpPr>
        <p:spPr bwMode="auto">
          <a:xfrm>
            <a:off x="9397604" y="5785069"/>
            <a:ext cx="146447" cy="268069"/>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26656" name="TextBox 58"/>
          <p:cNvSpPr txBox="1">
            <a:spLocks noChangeArrowheads="1"/>
          </p:cNvSpPr>
          <p:nvPr/>
        </p:nvSpPr>
        <p:spPr bwMode="auto">
          <a:xfrm>
            <a:off x="8331995" y="7184232"/>
            <a:ext cx="2438937"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k2, list (v2)</a:t>
            </a:r>
          </a:p>
        </p:txBody>
      </p:sp>
      <p:sp>
        <p:nvSpPr>
          <p:cNvPr id="26657" name="TextBox 59"/>
          <p:cNvSpPr txBox="1">
            <a:spLocks noChangeArrowheads="1"/>
          </p:cNvSpPr>
          <p:nvPr/>
        </p:nvSpPr>
        <p:spPr bwMode="auto">
          <a:xfrm>
            <a:off x="8598695" y="8991600"/>
            <a:ext cx="1552476"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list(v3)</a:t>
            </a:r>
          </a:p>
        </p:txBody>
      </p:sp>
      <p:cxnSp>
        <p:nvCxnSpPr>
          <p:cNvPr id="26658" name="Straight Arrow Connector 60"/>
          <p:cNvCxnSpPr>
            <a:cxnSpLocks noChangeShapeType="1"/>
            <a:stCxn id="26653" idx="2"/>
            <a:endCxn id="26656" idx="0"/>
          </p:cNvCxnSpPr>
          <p:nvPr/>
        </p:nvCxnSpPr>
        <p:spPr bwMode="auto">
          <a:xfrm>
            <a:off x="9544051" y="6684080"/>
            <a:ext cx="7413" cy="500152"/>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26659" name="Straight Arrow Connector 61"/>
          <p:cNvCxnSpPr>
            <a:cxnSpLocks noChangeShapeType="1"/>
            <a:stCxn id="26656" idx="2"/>
            <a:endCxn id="26650" idx="0"/>
          </p:cNvCxnSpPr>
          <p:nvPr/>
        </p:nvCxnSpPr>
        <p:spPr bwMode="auto">
          <a:xfrm flipH="1">
            <a:off x="9448801" y="7815174"/>
            <a:ext cx="102663" cy="245359"/>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26660" name="Straight Arrow Connector 62"/>
          <p:cNvCxnSpPr>
            <a:cxnSpLocks noChangeShapeType="1"/>
            <a:stCxn id="26650" idx="2"/>
            <a:endCxn id="26657" idx="0"/>
          </p:cNvCxnSpPr>
          <p:nvPr/>
        </p:nvCxnSpPr>
        <p:spPr bwMode="auto">
          <a:xfrm flipH="1">
            <a:off x="9374933" y="8706864"/>
            <a:ext cx="73868" cy="284736"/>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26661" name="TextBox 63"/>
          <p:cNvSpPr txBox="1">
            <a:spLocks noChangeArrowheads="1"/>
          </p:cNvSpPr>
          <p:nvPr/>
        </p:nvSpPr>
        <p:spPr bwMode="auto">
          <a:xfrm>
            <a:off x="11732420" y="3350420"/>
            <a:ext cx="2383631" cy="646331"/>
          </a:xfrm>
          <a:prstGeom prst="rect">
            <a:avLst/>
          </a:prstGeom>
          <a:solidFill>
            <a:srgbClr val="FFC000"/>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lgn="ct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Map</a:t>
            </a:r>
          </a:p>
        </p:txBody>
      </p:sp>
      <p:sp>
        <p:nvSpPr>
          <p:cNvPr id="26662" name="TextBox 64"/>
          <p:cNvSpPr txBox="1">
            <a:spLocks noChangeArrowheads="1"/>
          </p:cNvSpPr>
          <p:nvPr/>
        </p:nvSpPr>
        <p:spPr bwMode="auto">
          <a:xfrm>
            <a:off x="12103895" y="2514600"/>
            <a:ext cx="1741182"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(k1, v1)</a:t>
            </a:r>
          </a:p>
        </p:txBody>
      </p:sp>
      <p:sp>
        <p:nvSpPr>
          <p:cNvPr id="26663" name="TextBox 65"/>
          <p:cNvSpPr txBox="1">
            <a:spLocks noChangeArrowheads="1"/>
          </p:cNvSpPr>
          <p:nvPr/>
        </p:nvSpPr>
        <p:spPr bwMode="auto">
          <a:xfrm>
            <a:off x="11496675" y="4381500"/>
            <a:ext cx="3086101"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List of (k2, v2)</a:t>
            </a:r>
          </a:p>
        </p:txBody>
      </p:sp>
      <p:sp>
        <p:nvSpPr>
          <p:cNvPr id="26664" name="TextBox 66"/>
          <p:cNvSpPr txBox="1">
            <a:spLocks noChangeArrowheads="1"/>
          </p:cNvSpPr>
          <p:nvPr/>
        </p:nvSpPr>
        <p:spPr bwMode="auto">
          <a:xfrm>
            <a:off x="11765757" y="5138738"/>
            <a:ext cx="2350293" cy="646331"/>
          </a:xfrm>
          <a:prstGeom prst="rect">
            <a:avLst/>
          </a:prstGeom>
          <a:solidFill>
            <a:srgbClr val="FFC000"/>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lgn="ct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Combine</a:t>
            </a:r>
          </a:p>
        </p:txBody>
      </p:sp>
      <p:sp>
        <p:nvSpPr>
          <p:cNvPr id="26665" name="TextBox 67"/>
          <p:cNvSpPr txBox="1">
            <a:spLocks noChangeArrowheads="1"/>
          </p:cNvSpPr>
          <p:nvPr/>
        </p:nvSpPr>
        <p:spPr bwMode="auto">
          <a:xfrm>
            <a:off x="11815763" y="8060533"/>
            <a:ext cx="2352675" cy="646331"/>
          </a:xfrm>
          <a:prstGeom prst="rect">
            <a:avLst/>
          </a:prstGeom>
          <a:solidFill>
            <a:srgbClr val="FFC000"/>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lgn="ct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Reduce</a:t>
            </a:r>
          </a:p>
        </p:txBody>
      </p:sp>
      <p:cxnSp>
        <p:nvCxnSpPr>
          <p:cNvPr id="26666" name="Straight Arrow Connector 68"/>
          <p:cNvCxnSpPr>
            <a:cxnSpLocks noChangeShapeType="1"/>
            <a:stCxn id="26662" idx="2"/>
            <a:endCxn id="26661" idx="0"/>
          </p:cNvCxnSpPr>
          <p:nvPr/>
        </p:nvCxnSpPr>
        <p:spPr bwMode="auto">
          <a:xfrm flipH="1">
            <a:off x="12924236" y="3145542"/>
            <a:ext cx="50250" cy="204878"/>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26667" name="Straight Arrow Connector 69"/>
          <p:cNvCxnSpPr>
            <a:cxnSpLocks noChangeShapeType="1"/>
            <a:stCxn id="26661" idx="2"/>
            <a:endCxn id="26663" idx="0"/>
          </p:cNvCxnSpPr>
          <p:nvPr/>
        </p:nvCxnSpPr>
        <p:spPr bwMode="auto">
          <a:xfrm>
            <a:off x="12924236" y="3996751"/>
            <a:ext cx="115490" cy="384749"/>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26668" name="TextBox 70"/>
          <p:cNvSpPr txBox="1">
            <a:spLocks noChangeArrowheads="1"/>
          </p:cNvSpPr>
          <p:nvPr/>
        </p:nvSpPr>
        <p:spPr bwMode="auto">
          <a:xfrm>
            <a:off x="11544300" y="6053138"/>
            <a:ext cx="3086101"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List of (k2, v2)</a:t>
            </a:r>
          </a:p>
        </p:txBody>
      </p:sp>
      <p:cxnSp>
        <p:nvCxnSpPr>
          <p:cNvPr id="26669" name="Straight Arrow Connector 71"/>
          <p:cNvCxnSpPr>
            <a:cxnSpLocks noChangeShapeType="1"/>
            <a:stCxn id="26663" idx="2"/>
            <a:endCxn id="26664" idx="0"/>
          </p:cNvCxnSpPr>
          <p:nvPr/>
        </p:nvCxnSpPr>
        <p:spPr bwMode="auto">
          <a:xfrm flipH="1">
            <a:off x="12940904" y="5012442"/>
            <a:ext cx="98822" cy="126296"/>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26670" name="Straight Arrow Connector 72"/>
          <p:cNvCxnSpPr>
            <a:cxnSpLocks noChangeShapeType="1"/>
            <a:stCxn id="26664" idx="2"/>
            <a:endCxn id="26668" idx="0"/>
          </p:cNvCxnSpPr>
          <p:nvPr/>
        </p:nvCxnSpPr>
        <p:spPr bwMode="auto">
          <a:xfrm>
            <a:off x="12940904" y="5785069"/>
            <a:ext cx="146447" cy="268069"/>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26671" name="TextBox 73"/>
          <p:cNvSpPr txBox="1">
            <a:spLocks noChangeArrowheads="1"/>
          </p:cNvSpPr>
          <p:nvPr/>
        </p:nvSpPr>
        <p:spPr bwMode="auto">
          <a:xfrm>
            <a:off x="11875295" y="7184232"/>
            <a:ext cx="2438937"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k2, list (v2)</a:t>
            </a:r>
          </a:p>
        </p:txBody>
      </p:sp>
      <p:sp>
        <p:nvSpPr>
          <p:cNvPr id="26672" name="TextBox 74"/>
          <p:cNvSpPr txBox="1">
            <a:spLocks noChangeArrowheads="1"/>
          </p:cNvSpPr>
          <p:nvPr/>
        </p:nvSpPr>
        <p:spPr bwMode="auto">
          <a:xfrm>
            <a:off x="12141995" y="8991600"/>
            <a:ext cx="1552476"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500">
                <a:solidFill>
                  <a:schemeClr val="tx1"/>
                </a:solidFill>
                <a:ea typeface="Tahoma" panose="020B0604030504040204" pitchFamily="34" charset="0"/>
                <a:cs typeface="Tahoma" panose="020B0604030504040204" pitchFamily="34" charset="0"/>
              </a:rPr>
              <a:t>list(v3)</a:t>
            </a:r>
          </a:p>
        </p:txBody>
      </p:sp>
      <p:cxnSp>
        <p:nvCxnSpPr>
          <p:cNvPr id="26673" name="Straight Arrow Connector 75"/>
          <p:cNvCxnSpPr>
            <a:cxnSpLocks noChangeShapeType="1"/>
            <a:stCxn id="26668" idx="2"/>
            <a:endCxn id="26671" idx="0"/>
          </p:cNvCxnSpPr>
          <p:nvPr/>
        </p:nvCxnSpPr>
        <p:spPr bwMode="auto">
          <a:xfrm>
            <a:off x="13087351" y="6684080"/>
            <a:ext cx="7413" cy="500152"/>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26674" name="Straight Arrow Connector 76"/>
          <p:cNvCxnSpPr>
            <a:cxnSpLocks noChangeShapeType="1"/>
            <a:stCxn id="26671" idx="2"/>
            <a:endCxn id="26665" idx="0"/>
          </p:cNvCxnSpPr>
          <p:nvPr/>
        </p:nvCxnSpPr>
        <p:spPr bwMode="auto">
          <a:xfrm flipH="1">
            <a:off x="12992101" y="7815174"/>
            <a:ext cx="102663" cy="245359"/>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26675" name="Straight Arrow Connector 77"/>
          <p:cNvCxnSpPr>
            <a:cxnSpLocks noChangeShapeType="1"/>
            <a:stCxn id="26665" idx="2"/>
            <a:endCxn id="26672" idx="0"/>
          </p:cNvCxnSpPr>
          <p:nvPr/>
        </p:nvCxnSpPr>
        <p:spPr bwMode="auto">
          <a:xfrm flipH="1">
            <a:off x="12918233" y="8706864"/>
            <a:ext cx="73868" cy="284736"/>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26676" name="Straight Arrow Connector 78"/>
          <p:cNvCxnSpPr>
            <a:cxnSpLocks noChangeShapeType="1"/>
            <a:stCxn id="26637" idx="2"/>
            <a:endCxn id="26656" idx="0"/>
          </p:cNvCxnSpPr>
          <p:nvPr/>
        </p:nvCxnSpPr>
        <p:spPr bwMode="auto">
          <a:xfrm>
            <a:off x="5898358" y="6684080"/>
            <a:ext cx="3653106" cy="500152"/>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26677" name="Straight Arrow Connector 81"/>
          <p:cNvCxnSpPr>
            <a:cxnSpLocks noChangeShapeType="1"/>
            <a:stCxn id="26637" idx="2"/>
            <a:endCxn id="26671" idx="0"/>
          </p:cNvCxnSpPr>
          <p:nvPr/>
        </p:nvCxnSpPr>
        <p:spPr bwMode="auto">
          <a:xfrm>
            <a:off x="5898358" y="6684080"/>
            <a:ext cx="7196406" cy="500152"/>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26678" name="Straight Arrow Connector 84"/>
          <p:cNvCxnSpPr>
            <a:cxnSpLocks noChangeShapeType="1"/>
            <a:stCxn id="26653" idx="2"/>
            <a:endCxn id="26641" idx="0"/>
          </p:cNvCxnSpPr>
          <p:nvPr/>
        </p:nvCxnSpPr>
        <p:spPr bwMode="auto">
          <a:xfrm flipH="1">
            <a:off x="5905770" y="6684080"/>
            <a:ext cx="3638281" cy="500152"/>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26679" name="Straight Arrow Connector 87"/>
          <p:cNvCxnSpPr>
            <a:cxnSpLocks noChangeShapeType="1"/>
            <a:stCxn id="26653" idx="2"/>
            <a:endCxn id="26671" idx="0"/>
          </p:cNvCxnSpPr>
          <p:nvPr/>
        </p:nvCxnSpPr>
        <p:spPr bwMode="auto">
          <a:xfrm>
            <a:off x="9544051" y="6684080"/>
            <a:ext cx="3550713" cy="500152"/>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26680" name="Straight Arrow Connector 90"/>
          <p:cNvCxnSpPr>
            <a:cxnSpLocks noChangeShapeType="1"/>
            <a:stCxn id="26668" idx="2"/>
            <a:endCxn id="26641" idx="0"/>
          </p:cNvCxnSpPr>
          <p:nvPr/>
        </p:nvCxnSpPr>
        <p:spPr bwMode="auto">
          <a:xfrm flipH="1">
            <a:off x="5905770" y="6684080"/>
            <a:ext cx="7181581" cy="500152"/>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cxnSp>
        <p:nvCxnSpPr>
          <p:cNvPr id="26681" name="Straight Arrow Connector 93"/>
          <p:cNvCxnSpPr>
            <a:cxnSpLocks noChangeShapeType="1"/>
            <a:stCxn id="26668" idx="2"/>
            <a:endCxn id="26656" idx="0"/>
          </p:cNvCxnSpPr>
          <p:nvPr/>
        </p:nvCxnSpPr>
        <p:spPr bwMode="auto">
          <a:xfrm flipH="1">
            <a:off x="9551464" y="6684080"/>
            <a:ext cx="3535887" cy="500152"/>
          </a:xfrm>
          <a:prstGeom prst="straightConnector1">
            <a:avLst/>
          </a:prstGeom>
          <a:noFill/>
          <a:ln w="12700" algn="ctr">
            <a:solidFill>
              <a:schemeClr val="tx1"/>
            </a:solidFill>
            <a:round/>
            <a:headEnd/>
            <a:tailEnd type="arrow" w="med" len="med"/>
          </a:ln>
          <a:extLst>
            <a:ext uri="{909E8E84-426E-40DD-AFC4-6F175D3DCCD1}">
              <a14:hiddenFill xmlns:a14="http://schemas.microsoft.com/office/drawing/2010/main">
                <a:noFill/>
              </a14:hiddenFill>
            </a:ext>
          </a:extLst>
        </p:spPr>
      </p:cxnSp>
      <p:sp>
        <p:nvSpPr>
          <p:cNvPr id="26682" name="TextBox 96"/>
          <p:cNvSpPr txBox="1">
            <a:spLocks noChangeArrowheads="1"/>
          </p:cNvSpPr>
          <p:nvPr/>
        </p:nvSpPr>
        <p:spPr bwMode="auto">
          <a:xfrm>
            <a:off x="4643438" y="1902620"/>
            <a:ext cx="1955985"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000" u="sng" dirty="0">
                <a:solidFill>
                  <a:schemeClr val="tx1"/>
                </a:solidFill>
                <a:latin typeface="Arial" panose="020B0604020202020204" pitchFamily="34" charset="0"/>
              </a:rPr>
              <a:t>Machine 1</a:t>
            </a:r>
          </a:p>
        </p:txBody>
      </p:sp>
      <p:sp>
        <p:nvSpPr>
          <p:cNvPr id="26683" name="TextBox 97"/>
          <p:cNvSpPr txBox="1">
            <a:spLocks noChangeArrowheads="1"/>
          </p:cNvSpPr>
          <p:nvPr/>
        </p:nvSpPr>
        <p:spPr bwMode="auto">
          <a:xfrm>
            <a:off x="8222458" y="1921670"/>
            <a:ext cx="1955985"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000" u="sng">
                <a:solidFill>
                  <a:schemeClr val="tx1"/>
                </a:solidFill>
                <a:latin typeface="Arial" panose="020B0604020202020204" pitchFamily="34" charset="0"/>
              </a:rPr>
              <a:t>Machine 2</a:t>
            </a:r>
          </a:p>
        </p:txBody>
      </p:sp>
      <p:sp>
        <p:nvSpPr>
          <p:cNvPr id="26684" name="TextBox 98"/>
          <p:cNvSpPr txBox="1">
            <a:spLocks noChangeArrowheads="1"/>
          </p:cNvSpPr>
          <p:nvPr/>
        </p:nvSpPr>
        <p:spPr bwMode="auto">
          <a:xfrm>
            <a:off x="11765758" y="1921670"/>
            <a:ext cx="1955985"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000" u="sng">
                <a:solidFill>
                  <a:schemeClr val="tx1"/>
                </a:solidFill>
                <a:latin typeface="Arial" panose="020B0604020202020204" pitchFamily="34" charset="0"/>
              </a:rPr>
              <a:t>Machine n</a:t>
            </a:r>
          </a:p>
        </p:txBody>
      </p:sp>
      <p:sp>
        <p:nvSpPr>
          <p:cNvPr id="26685" name="TextBox 99"/>
          <p:cNvSpPr txBox="1">
            <a:spLocks noChangeArrowheads="1"/>
          </p:cNvSpPr>
          <p:nvPr/>
        </p:nvSpPr>
        <p:spPr bwMode="auto">
          <a:xfrm>
            <a:off x="10887076" y="1962150"/>
            <a:ext cx="569387"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000">
                <a:solidFill>
                  <a:schemeClr val="tx1"/>
                </a:solidFill>
                <a:latin typeface="Arial" panose="020B0604020202020204" pitchFamily="34" charset="0"/>
              </a:rPr>
              <a:t>…</a:t>
            </a:r>
          </a:p>
        </p:txBody>
      </p:sp>
      <p:sp>
        <p:nvSpPr>
          <p:cNvPr id="63" name="object 27"/>
          <p:cNvSpPr/>
          <p:nvPr/>
        </p:nvSpPr>
        <p:spPr>
          <a:xfrm>
            <a:off x="14478000" y="-1333500"/>
            <a:ext cx="5850635" cy="5850635"/>
          </a:xfrm>
          <a:prstGeom prst="rect">
            <a:avLst/>
          </a:prstGeom>
          <a:blipFill>
            <a:blip r:embed="rId5" cstate="print"/>
            <a:stretch>
              <a:fillRect/>
            </a:stretch>
          </a:blipFill>
        </p:spPr>
        <p:txBody>
          <a:bodyPr wrap="square" lIns="0" tIns="0" rIns="0" bIns="0" rtlCol="0">
            <a:noAutofit/>
          </a:bodyPr>
          <a:lstStyle/>
          <a:p>
            <a:endParaRPr/>
          </a:p>
        </p:txBody>
      </p:sp>
      <p:sp>
        <p:nvSpPr>
          <p:cNvPr id="64"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65" name="Text Box 1"/>
          <p:cNvSpPr txBox="1">
            <a:spLocks noChangeArrowheads="1"/>
          </p:cNvSpPr>
          <p:nvPr/>
        </p:nvSpPr>
        <p:spPr bwMode="auto">
          <a:xfrm>
            <a:off x="1257300" y="647700"/>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MapReduce Process Figure</a:t>
            </a:r>
            <a:endParaRPr lang="en-US" sz="6599" dirty="0">
              <a:latin typeface="Calibri Light" panose="020F0302020204030204" pitchFamily="34" charset="0"/>
            </a:endParaRPr>
          </a:p>
        </p:txBody>
      </p:sp>
    </p:spTree>
    <p:extLst>
      <p:ext uri="{BB962C8B-B14F-4D97-AF65-F5344CB8AC3E}">
        <p14:creationId xmlns:p14="http://schemas.microsoft.com/office/powerpoint/2010/main" val="274502834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Content Placeholder 2"/>
          <p:cNvSpPr>
            <a:spLocks noGrp="1" noChangeArrowheads="1"/>
          </p:cNvSpPr>
          <p:nvPr>
            <p:ph idx="1"/>
          </p:nvPr>
        </p:nvSpPr>
        <p:spPr>
          <a:xfrm>
            <a:off x="1231183" y="1750420"/>
            <a:ext cx="15773400" cy="6527007"/>
          </a:xfrm>
        </p:spPr>
        <p:txBody>
          <a:bodyPr/>
          <a:lstStyle/>
          <a:p>
            <a:r>
              <a:rPr lang="en-US" altLang="en-US" sz="3600" dirty="0">
                <a:latin typeface="Tahoma" panose="020B0604030504040204" pitchFamily="34" charset="0"/>
                <a:ea typeface="Tahoma" panose="020B0604030504040204" pitchFamily="34" charset="0"/>
                <a:cs typeface="Tahoma" panose="020B0604030504040204" pitchFamily="34" charset="0"/>
              </a:rPr>
              <a:t>Can also define an option function “Combiner” (to optimize bandwidth)</a:t>
            </a:r>
          </a:p>
          <a:p>
            <a:pPr lvl="1"/>
            <a:r>
              <a:rPr lang="en-US" altLang="en-US" sz="3600" dirty="0">
                <a:latin typeface="Tahoma" panose="020B0604030504040204" pitchFamily="34" charset="0"/>
                <a:ea typeface="Tahoma" panose="020B0604030504040204" pitchFamily="34" charset="0"/>
                <a:cs typeface="Tahoma" panose="020B0604030504040204" pitchFamily="34" charset="0"/>
              </a:rPr>
              <a:t>If defined, runs after Mapper &amp; before Reducer on every node that has run a map task</a:t>
            </a:r>
          </a:p>
          <a:p>
            <a:pPr lvl="1"/>
            <a:r>
              <a:rPr lang="en-US" altLang="en-US" sz="3600" dirty="0">
                <a:latin typeface="Tahoma" panose="020B0604030504040204" pitchFamily="34" charset="0"/>
                <a:ea typeface="Tahoma" panose="020B0604030504040204" pitchFamily="34" charset="0"/>
                <a:cs typeface="Tahoma" panose="020B0604030504040204" pitchFamily="34" charset="0"/>
              </a:rPr>
              <a:t>Combiner receives as input all data emitted by the Mapper instances on a given node</a:t>
            </a:r>
          </a:p>
          <a:p>
            <a:pPr lvl="1"/>
            <a:r>
              <a:rPr lang="en-US" altLang="en-US" sz="3600" dirty="0">
                <a:latin typeface="Tahoma" panose="020B0604030504040204" pitchFamily="34" charset="0"/>
                <a:ea typeface="Tahoma" panose="020B0604030504040204" pitchFamily="34" charset="0"/>
                <a:cs typeface="Tahoma" panose="020B0604030504040204" pitchFamily="34" charset="0"/>
              </a:rPr>
              <a:t>Combiner output sent to the Reducers, instead of the output from the Mappers</a:t>
            </a:r>
          </a:p>
          <a:p>
            <a:pPr lvl="1"/>
            <a:r>
              <a:rPr lang="en-US" altLang="en-US" sz="3600" dirty="0">
                <a:latin typeface="Tahoma" panose="020B0604030504040204" pitchFamily="34" charset="0"/>
                <a:ea typeface="Tahoma" panose="020B0604030504040204" pitchFamily="34" charset="0"/>
                <a:cs typeface="Tahoma" panose="020B0604030504040204" pitchFamily="34" charset="0"/>
              </a:rPr>
              <a:t>Is a "mini-reduce" process which operates only on data generated by one machine</a:t>
            </a:r>
          </a:p>
          <a:p>
            <a:r>
              <a:rPr lang="en-US" altLang="en-US" sz="3600" dirty="0">
                <a:latin typeface="Tahoma" panose="020B0604030504040204" pitchFamily="34" charset="0"/>
                <a:ea typeface="Tahoma" panose="020B0604030504040204" pitchFamily="34" charset="0"/>
                <a:cs typeface="Tahoma" panose="020B0604030504040204" pitchFamily="34" charset="0"/>
              </a:rPr>
              <a:t>If a reduce function is both commutative and associative, then it can be used as a Combiner as well</a:t>
            </a:r>
          </a:p>
          <a:p>
            <a:r>
              <a:rPr lang="en-US" altLang="en-US" sz="3600" dirty="0">
                <a:latin typeface="Tahoma" panose="020B0604030504040204" pitchFamily="34" charset="0"/>
                <a:ea typeface="Tahoma" panose="020B0604030504040204" pitchFamily="34" charset="0"/>
                <a:cs typeface="Tahoma" panose="020B0604030504040204" pitchFamily="34" charset="0"/>
              </a:rPr>
              <a:t>Useful for word count – combine local counts</a:t>
            </a:r>
          </a:p>
        </p:txBody>
      </p:sp>
      <p:sp>
        <p:nvSpPr>
          <p:cNvPr id="28678" name="TextBox 6"/>
          <p:cNvSpPr txBox="1">
            <a:spLocks noChangeArrowheads="1"/>
          </p:cNvSpPr>
          <p:nvPr/>
        </p:nvSpPr>
        <p:spPr bwMode="auto">
          <a:xfrm>
            <a:off x="7886701" y="9258300"/>
            <a:ext cx="696863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1800">
                <a:solidFill>
                  <a:schemeClr val="tx1"/>
                </a:solidFill>
                <a:latin typeface="Arial" panose="020B0604020202020204" pitchFamily="34" charset="0"/>
              </a:rPr>
              <a:t>Source: https://developer.yahoo.com/hadoop/tutorial/module4.html</a:t>
            </a:r>
          </a:p>
        </p:txBody>
      </p:sp>
      <p:sp>
        <p:nvSpPr>
          <p:cNvPr id="8" name="object 27"/>
          <p:cNvSpPr/>
          <p:nvPr/>
        </p:nvSpPr>
        <p:spPr>
          <a:xfrm>
            <a:off x="14478000" y="-1333500"/>
            <a:ext cx="5850635" cy="5850635"/>
          </a:xfrm>
          <a:prstGeom prst="rect">
            <a:avLst/>
          </a:prstGeom>
          <a:blipFill>
            <a:blip r:embed="rId5" cstate="print"/>
            <a:stretch>
              <a:fillRect/>
            </a:stretch>
          </a:blipFill>
        </p:spPr>
        <p:txBody>
          <a:bodyPr wrap="square" lIns="0" tIns="0" rIns="0" bIns="0" rtlCol="0">
            <a:noAutofit/>
          </a:bodyPr>
          <a:lstStyle/>
          <a:p>
            <a:endParaRPr/>
          </a:p>
        </p:txBody>
      </p:sp>
      <p:sp>
        <p:nvSpPr>
          <p:cNvPr id="9"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10" name="Text Box 1"/>
          <p:cNvSpPr txBox="1">
            <a:spLocks noChangeArrowheads="1"/>
          </p:cNvSpPr>
          <p:nvPr/>
        </p:nvSpPr>
        <p:spPr bwMode="auto">
          <a:xfrm>
            <a:off x="1257300" y="647700"/>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MapReduce Combiner</a:t>
            </a:r>
            <a:endParaRPr lang="en-US" sz="6599" dirty="0">
              <a:latin typeface="Calibri Light" panose="020F0302020204030204" pitchFamily="34" charset="0"/>
            </a:endParaRPr>
          </a:p>
        </p:txBody>
      </p:sp>
    </p:spTree>
    <p:extLst>
      <p:ext uri="{BB962C8B-B14F-4D97-AF65-F5344CB8AC3E}">
        <p14:creationId xmlns:p14="http://schemas.microsoft.com/office/powerpoint/2010/main" val="191301536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Content Placeholder 2"/>
          <p:cNvSpPr>
            <a:spLocks noGrp="1" noChangeArrowheads="1"/>
          </p:cNvSpPr>
          <p:nvPr>
            <p:ph idx="1"/>
          </p:nvPr>
        </p:nvSpPr>
        <p:spPr/>
        <p:txBody>
          <a:bodyPr/>
          <a:lstStyle/>
          <a:p>
            <a:r>
              <a:rPr lang="en-US" altLang="en-US" sz="4200" dirty="0" smtClean="0">
                <a:latin typeface="Tahoma" panose="020B0604030504040204" pitchFamily="34" charset="0"/>
                <a:ea typeface="Tahoma" panose="020B0604030504040204" pitchFamily="34" charset="0"/>
                <a:cs typeface="Tahoma" panose="020B0604030504040204" pitchFamily="34" charset="0"/>
              </a:rPr>
              <a:t>MapReduce problems:</a:t>
            </a:r>
          </a:p>
          <a:p>
            <a:pPr lvl="1"/>
            <a:r>
              <a:rPr lang="en-US" altLang="en-US" sz="4200" dirty="0" smtClean="0">
                <a:latin typeface="Tahoma" panose="020B0604030504040204" pitchFamily="34" charset="0"/>
                <a:ea typeface="Tahoma" panose="020B0604030504040204" pitchFamily="34" charset="0"/>
                <a:cs typeface="Tahoma" panose="020B0604030504040204" pitchFamily="34" charset="0"/>
              </a:rPr>
              <a:t>Many problems aren’t easily described as map-reduce</a:t>
            </a:r>
          </a:p>
          <a:p>
            <a:pPr lvl="1"/>
            <a:r>
              <a:rPr lang="en-US" altLang="en-US" sz="4200" dirty="0" smtClean="0">
                <a:latin typeface="Tahoma" panose="020B0604030504040204" pitchFamily="34" charset="0"/>
                <a:ea typeface="Tahoma" panose="020B0604030504040204" pitchFamily="34" charset="0"/>
                <a:cs typeface="Tahoma" panose="020B0604030504040204" pitchFamily="34" charset="0"/>
              </a:rPr>
              <a:t>Persistence to disk typically slower than in-memory work</a:t>
            </a:r>
          </a:p>
          <a:p>
            <a:r>
              <a:rPr lang="en-US" altLang="en-US" sz="4200" dirty="0" smtClean="0">
                <a:latin typeface="Tahoma" panose="020B0604030504040204" pitchFamily="34" charset="0"/>
                <a:ea typeface="Tahoma" panose="020B0604030504040204" pitchFamily="34" charset="0"/>
                <a:cs typeface="Tahoma" panose="020B0604030504040204" pitchFamily="34" charset="0"/>
              </a:rPr>
              <a:t>Alternative: </a:t>
            </a:r>
            <a:r>
              <a:rPr lang="en-US" altLang="en-US" sz="4200" b="1" dirty="0" smtClean="0">
                <a:latin typeface="Tahoma" panose="020B0604030504040204" pitchFamily="34" charset="0"/>
                <a:ea typeface="Tahoma" panose="020B0604030504040204" pitchFamily="34" charset="0"/>
                <a:cs typeface="Tahoma" panose="020B0604030504040204" pitchFamily="34" charset="0"/>
              </a:rPr>
              <a:t>Apache Spark</a:t>
            </a:r>
          </a:p>
          <a:p>
            <a:pPr lvl="1"/>
            <a:r>
              <a:rPr lang="en-US" altLang="en-US" sz="4200" dirty="0" smtClean="0">
                <a:latin typeface="Tahoma" panose="020B0604030504040204" pitchFamily="34" charset="0"/>
                <a:ea typeface="Tahoma" panose="020B0604030504040204" pitchFamily="34" charset="0"/>
                <a:cs typeface="Tahoma" panose="020B0604030504040204" pitchFamily="34" charset="0"/>
              </a:rPr>
              <a:t>a general-purpose processing engine that can be used instead of MapReduce</a:t>
            </a:r>
          </a:p>
        </p:txBody>
      </p:sp>
      <p:sp>
        <p:nvSpPr>
          <p:cNvPr id="7" name="object 27"/>
          <p:cNvSpPr/>
          <p:nvPr/>
        </p:nvSpPr>
        <p:spPr>
          <a:xfrm>
            <a:off x="14478000" y="-1333500"/>
            <a:ext cx="5850635" cy="5850635"/>
          </a:xfrm>
          <a:prstGeom prst="rect">
            <a:avLst/>
          </a:prstGeom>
          <a:blipFill>
            <a:blip r:embed="rId2" cstate="print"/>
            <a:stretch>
              <a:fillRect/>
            </a:stretch>
          </a:blipFill>
        </p:spPr>
        <p:txBody>
          <a:bodyPr wrap="square" lIns="0" tIns="0" rIns="0" bIns="0" rtlCol="0">
            <a:noAutofit/>
          </a:bodyPr>
          <a:lstStyle/>
          <a:p>
            <a:endParaRPr/>
          </a:p>
        </p:txBody>
      </p:sp>
      <p:sp>
        <p:nvSpPr>
          <p:cNvPr id="8"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9" name="Text Box 1"/>
          <p:cNvSpPr txBox="1">
            <a:spLocks noChangeArrowheads="1"/>
          </p:cNvSpPr>
          <p:nvPr/>
        </p:nvSpPr>
        <p:spPr bwMode="auto">
          <a:xfrm>
            <a:off x="1279407" y="1046810"/>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MapReduce Problem &amp; Potential Solution</a:t>
            </a:r>
            <a:endParaRPr lang="en-US" sz="6599" dirty="0">
              <a:latin typeface="Calibri Light" panose="020F0302020204030204" pitchFamily="34" charset="0"/>
            </a:endParaRPr>
          </a:p>
        </p:txBody>
      </p:sp>
    </p:spTree>
    <p:extLst>
      <p:ext uri="{BB962C8B-B14F-4D97-AF65-F5344CB8AC3E}">
        <p14:creationId xmlns:p14="http://schemas.microsoft.com/office/powerpoint/2010/main" val="254834986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noChangeArrowheads="1"/>
          </p:cNvSpPr>
          <p:nvPr>
            <p:ph idx="1"/>
          </p:nvPr>
        </p:nvSpPr>
        <p:spPr>
          <a:xfrm>
            <a:off x="1243214" y="1879996"/>
            <a:ext cx="15773400" cy="6527007"/>
          </a:xfrm>
        </p:spPr>
        <p:txBody>
          <a:bodyPr/>
          <a:lstStyle/>
          <a:p>
            <a:r>
              <a:rPr lang="en-US" altLang="en-US" sz="4200" dirty="0">
                <a:latin typeface="Tahoma" panose="020B0604030504040204" pitchFamily="34" charset="0"/>
                <a:ea typeface="Tahoma" panose="020B0604030504040204" pitchFamily="34" charset="0"/>
                <a:cs typeface="Tahoma" panose="020B0604030504040204" pitchFamily="34" charset="0"/>
              </a:rPr>
              <a:t>Processing engine; instead of just “map” and “reduce”, defines a large set of </a:t>
            </a:r>
            <a:r>
              <a:rPr lang="en-US" altLang="en-US" sz="4200" i="1" dirty="0">
                <a:latin typeface="Tahoma" panose="020B0604030504040204" pitchFamily="34" charset="0"/>
                <a:ea typeface="Tahoma" panose="020B0604030504040204" pitchFamily="34" charset="0"/>
                <a:cs typeface="Tahoma" panose="020B0604030504040204" pitchFamily="34" charset="0"/>
              </a:rPr>
              <a:t>operations</a:t>
            </a:r>
            <a:r>
              <a:rPr lang="en-US" altLang="en-US" sz="4200" dirty="0">
                <a:latin typeface="Tahoma" panose="020B0604030504040204" pitchFamily="34" charset="0"/>
                <a:ea typeface="Tahoma" panose="020B0604030504040204" pitchFamily="34" charset="0"/>
                <a:cs typeface="Tahoma" panose="020B0604030504040204" pitchFamily="34" charset="0"/>
              </a:rPr>
              <a:t> (</a:t>
            </a:r>
            <a:r>
              <a:rPr lang="en-US" altLang="en-US" sz="4200" b="1" dirty="0">
                <a:latin typeface="Tahoma" panose="020B0604030504040204" pitchFamily="34" charset="0"/>
                <a:ea typeface="Tahoma" panose="020B0604030504040204" pitchFamily="34" charset="0"/>
                <a:cs typeface="Tahoma" panose="020B0604030504040204" pitchFamily="34" charset="0"/>
              </a:rPr>
              <a:t>transformations &amp; actions</a:t>
            </a:r>
            <a:r>
              <a:rPr lang="en-US" altLang="en-US" sz="4200" dirty="0">
                <a:latin typeface="Tahoma" panose="020B0604030504040204" pitchFamily="34" charset="0"/>
                <a:ea typeface="Tahoma" panose="020B0604030504040204" pitchFamily="34" charset="0"/>
                <a:cs typeface="Tahoma" panose="020B0604030504040204" pitchFamily="34" charset="0"/>
              </a:rPr>
              <a:t>)</a:t>
            </a:r>
          </a:p>
          <a:p>
            <a:pPr lvl="1"/>
            <a:r>
              <a:rPr lang="en-US" altLang="en-US" sz="4200" dirty="0">
                <a:latin typeface="Tahoma" panose="020B0604030504040204" pitchFamily="34" charset="0"/>
                <a:ea typeface="Tahoma" panose="020B0604030504040204" pitchFamily="34" charset="0"/>
                <a:cs typeface="Tahoma" panose="020B0604030504040204" pitchFamily="34" charset="0"/>
              </a:rPr>
              <a:t>Operations can be arbitrarily combined in any order</a:t>
            </a:r>
          </a:p>
          <a:p>
            <a:r>
              <a:rPr lang="en-US" altLang="en-US" sz="4200" dirty="0">
                <a:latin typeface="Tahoma" panose="020B0604030504040204" pitchFamily="34" charset="0"/>
                <a:ea typeface="Tahoma" panose="020B0604030504040204" pitchFamily="34" charset="0"/>
                <a:cs typeface="Tahoma" panose="020B0604030504040204" pitchFamily="34" charset="0"/>
              </a:rPr>
              <a:t>Open source software</a:t>
            </a:r>
          </a:p>
          <a:p>
            <a:r>
              <a:rPr lang="en-US" altLang="en-US" sz="4200" dirty="0">
                <a:latin typeface="Tahoma" panose="020B0604030504040204" pitchFamily="34" charset="0"/>
                <a:ea typeface="Tahoma" panose="020B0604030504040204" pitchFamily="34" charset="0"/>
                <a:cs typeface="Tahoma" panose="020B0604030504040204" pitchFamily="34" charset="0"/>
              </a:rPr>
              <a:t>Supports Java, </a:t>
            </a:r>
            <a:r>
              <a:rPr lang="en-US" altLang="en-US" sz="4200" dirty="0" err="1">
                <a:latin typeface="Tahoma" panose="020B0604030504040204" pitchFamily="34" charset="0"/>
                <a:ea typeface="Tahoma" panose="020B0604030504040204" pitchFamily="34" charset="0"/>
                <a:cs typeface="Tahoma" panose="020B0604030504040204" pitchFamily="34" charset="0"/>
              </a:rPr>
              <a:t>Scala</a:t>
            </a:r>
            <a:r>
              <a:rPr lang="en-US" altLang="en-US" sz="4200" dirty="0">
                <a:latin typeface="Tahoma" panose="020B0604030504040204" pitchFamily="34" charset="0"/>
                <a:ea typeface="Tahoma" panose="020B0604030504040204" pitchFamily="34" charset="0"/>
                <a:cs typeface="Tahoma" panose="020B0604030504040204" pitchFamily="34" charset="0"/>
              </a:rPr>
              <a:t> and Python</a:t>
            </a:r>
          </a:p>
          <a:p>
            <a:r>
              <a:rPr lang="en-US" altLang="en-US" sz="4200" dirty="0">
                <a:latin typeface="Tahoma" panose="020B0604030504040204" pitchFamily="34" charset="0"/>
                <a:ea typeface="Tahoma" panose="020B0604030504040204" pitchFamily="34" charset="0"/>
                <a:cs typeface="Tahoma" panose="020B0604030504040204" pitchFamily="34" charset="0"/>
              </a:rPr>
              <a:t>Original key construct: Resilient Distributed Dataset (</a:t>
            </a:r>
            <a:r>
              <a:rPr lang="en-US" altLang="en-US" sz="4200" b="1" dirty="0">
                <a:latin typeface="Tahoma" panose="020B0604030504040204" pitchFamily="34" charset="0"/>
                <a:ea typeface="Tahoma" panose="020B0604030504040204" pitchFamily="34" charset="0"/>
                <a:cs typeface="Tahoma" panose="020B0604030504040204" pitchFamily="34" charset="0"/>
              </a:rPr>
              <a:t>RDD</a:t>
            </a:r>
            <a:r>
              <a:rPr lang="en-US" altLang="en-US" sz="4200" dirty="0">
                <a:latin typeface="Tahoma" panose="020B0604030504040204" pitchFamily="34" charset="0"/>
                <a:ea typeface="Tahoma" panose="020B0604030504040204" pitchFamily="34" charset="0"/>
                <a:cs typeface="Tahoma" panose="020B0604030504040204" pitchFamily="34" charset="0"/>
              </a:rPr>
              <a:t>)</a:t>
            </a:r>
          </a:p>
          <a:p>
            <a:pPr lvl="1"/>
            <a:r>
              <a:rPr lang="en-US" altLang="en-US" sz="4200" dirty="0">
                <a:latin typeface="Tahoma" panose="020B0604030504040204" pitchFamily="34" charset="0"/>
                <a:ea typeface="Tahoma" panose="020B0604030504040204" pitchFamily="34" charset="0"/>
                <a:cs typeface="Tahoma" panose="020B0604030504040204" pitchFamily="34" charset="0"/>
              </a:rPr>
              <a:t>Original construct, so we’ll focus on that first</a:t>
            </a:r>
          </a:p>
          <a:p>
            <a:r>
              <a:rPr lang="en-US" altLang="en-US" sz="4200" dirty="0">
                <a:latin typeface="Tahoma" panose="020B0604030504040204" pitchFamily="34" charset="0"/>
                <a:ea typeface="Tahoma" panose="020B0604030504040204" pitchFamily="34" charset="0"/>
                <a:cs typeface="Tahoma" panose="020B0604030504040204" pitchFamily="34" charset="0"/>
              </a:rPr>
              <a:t>More recently added: </a:t>
            </a:r>
            <a:r>
              <a:rPr lang="en-US" altLang="en-US" sz="4200" b="1" dirty="0" err="1" smtClean="0">
                <a:latin typeface="Tahoma" panose="020B0604030504040204" pitchFamily="34" charset="0"/>
                <a:ea typeface="Tahoma" panose="020B0604030504040204" pitchFamily="34" charset="0"/>
                <a:cs typeface="Tahoma" panose="020B0604030504040204" pitchFamily="34" charset="0"/>
              </a:rPr>
              <a:t>DataFrames</a:t>
            </a:r>
            <a:r>
              <a:rPr lang="en-US" altLang="en-US" sz="4200" b="1" dirty="0" smtClean="0">
                <a:latin typeface="Tahoma" panose="020B0604030504040204" pitchFamily="34" charset="0"/>
                <a:ea typeface="Tahoma" panose="020B0604030504040204" pitchFamily="34" charset="0"/>
                <a:cs typeface="Tahoma" panose="020B0604030504040204" pitchFamily="34" charset="0"/>
              </a:rPr>
              <a:t> &amp; </a:t>
            </a:r>
            <a:r>
              <a:rPr lang="en-US" altLang="en-US" sz="4200" b="1" dirty="0" err="1" smtClean="0">
                <a:latin typeface="Tahoma" panose="020B0604030504040204" pitchFamily="34" charset="0"/>
                <a:ea typeface="Tahoma" panose="020B0604030504040204" pitchFamily="34" charset="0"/>
                <a:cs typeface="Tahoma" panose="020B0604030504040204" pitchFamily="34" charset="0"/>
              </a:rPr>
              <a:t>DataSets</a:t>
            </a:r>
            <a:endParaRPr lang="en-US" altLang="en-US" sz="4200" b="1" dirty="0" smtClean="0">
              <a:latin typeface="Tahoma" panose="020B0604030504040204" pitchFamily="34" charset="0"/>
              <a:ea typeface="Tahoma" panose="020B0604030504040204" pitchFamily="34" charset="0"/>
              <a:cs typeface="Tahoma" panose="020B0604030504040204" pitchFamily="34" charset="0"/>
            </a:endParaRPr>
          </a:p>
          <a:p>
            <a:pPr lvl="1"/>
            <a:r>
              <a:rPr lang="en-US" altLang="en-US" sz="4200" dirty="0" smtClean="0">
                <a:latin typeface="Tahoma" panose="020B0604030504040204" pitchFamily="34" charset="0"/>
                <a:ea typeface="Tahoma" panose="020B0604030504040204" pitchFamily="34" charset="0"/>
                <a:cs typeface="Tahoma" panose="020B0604030504040204" pitchFamily="34" charset="0"/>
              </a:rPr>
              <a:t>Different APIs for aggregate data</a:t>
            </a:r>
            <a:endParaRPr lang="en-US" altLang="en-US" sz="4200" dirty="0">
              <a:latin typeface="Tahoma" panose="020B0604030504040204" pitchFamily="34" charset="0"/>
              <a:ea typeface="Tahoma" panose="020B0604030504040204" pitchFamily="34" charset="0"/>
              <a:cs typeface="Tahoma" panose="020B0604030504040204" pitchFamily="34" charset="0"/>
            </a:endParaRPr>
          </a:p>
        </p:txBody>
      </p:sp>
      <p:sp>
        <p:nvSpPr>
          <p:cNvPr id="7" name="object 27"/>
          <p:cNvSpPr/>
          <p:nvPr/>
        </p:nvSpPr>
        <p:spPr>
          <a:xfrm>
            <a:off x="14478000" y="-1333500"/>
            <a:ext cx="5850635" cy="5850635"/>
          </a:xfrm>
          <a:prstGeom prst="rect">
            <a:avLst/>
          </a:prstGeom>
          <a:blipFill>
            <a:blip r:embed="rId2" cstate="print"/>
            <a:stretch>
              <a:fillRect/>
            </a:stretch>
          </a:blipFill>
        </p:spPr>
        <p:txBody>
          <a:bodyPr wrap="square" lIns="0" tIns="0" rIns="0" bIns="0" rtlCol="0">
            <a:noAutofit/>
          </a:bodyPr>
          <a:lstStyle/>
          <a:p>
            <a:endParaRPr/>
          </a:p>
        </p:txBody>
      </p:sp>
      <p:sp>
        <p:nvSpPr>
          <p:cNvPr id="8"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9" name="Text Box 1"/>
          <p:cNvSpPr txBox="1">
            <a:spLocks noChangeArrowheads="1"/>
          </p:cNvSpPr>
          <p:nvPr/>
        </p:nvSpPr>
        <p:spPr bwMode="auto">
          <a:xfrm>
            <a:off x="1257300" y="647700"/>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Apache Spark</a:t>
            </a:r>
            <a:endParaRPr lang="en-US" sz="6599" dirty="0">
              <a:latin typeface="Calibri Light" panose="020F0302020204030204" pitchFamily="34" charset="0"/>
            </a:endParaRPr>
          </a:p>
        </p:txBody>
      </p:sp>
    </p:spTree>
    <p:extLst>
      <p:ext uri="{BB962C8B-B14F-4D97-AF65-F5344CB8AC3E}">
        <p14:creationId xmlns:p14="http://schemas.microsoft.com/office/powerpoint/2010/main" val="280933742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Content Placeholder 2"/>
          <p:cNvSpPr>
            <a:spLocks noGrp="1" noChangeArrowheads="1"/>
          </p:cNvSpPr>
          <p:nvPr>
            <p:ph idx="1"/>
          </p:nvPr>
        </p:nvSpPr>
        <p:spPr>
          <a:xfrm>
            <a:off x="990600" y="2247900"/>
            <a:ext cx="15773400" cy="6527007"/>
          </a:xfrm>
        </p:spPr>
        <p:txBody>
          <a:bodyPr/>
          <a:lstStyle/>
          <a:p>
            <a:r>
              <a:rPr lang="en-US" altLang="en-US" sz="3600" dirty="0">
                <a:latin typeface="Tahoma" panose="020B0604030504040204" pitchFamily="34" charset="0"/>
                <a:ea typeface="Tahoma" panose="020B0604030504040204" pitchFamily="34" charset="0"/>
                <a:cs typeface="Tahoma" panose="020B0604030504040204" pitchFamily="34" charset="0"/>
              </a:rPr>
              <a:t>RDDs represent data or transformations on data</a:t>
            </a:r>
          </a:p>
          <a:p>
            <a:r>
              <a:rPr lang="en-US" altLang="en-US" sz="3600" dirty="0">
                <a:latin typeface="Tahoma" panose="020B0604030504040204" pitchFamily="34" charset="0"/>
                <a:ea typeface="Tahoma" panose="020B0604030504040204" pitchFamily="34" charset="0"/>
                <a:cs typeface="Tahoma" panose="020B0604030504040204" pitchFamily="34" charset="0"/>
              </a:rPr>
              <a:t>RDDs can be created from Hadoop </a:t>
            </a:r>
            <a:r>
              <a:rPr lang="en-US" altLang="en-US" sz="3600" dirty="0" err="1">
                <a:latin typeface="Tahoma" panose="020B0604030504040204" pitchFamily="34" charset="0"/>
                <a:ea typeface="Tahoma" panose="020B0604030504040204" pitchFamily="34" charset="0"/>
                <a:cs typeface="Tahoma" panose="020B0604030504040204" pitchFamily="34" charset="0"/>
              </a:rPr>
              <a:t>InputFormats</a:t>
            </a:r>
            <a:r>
              <a:rPr lang="en-US" altLang="en-US" sz="3600" dirty="0">
                <a:latin typeface="Tahoma" panose="020B0604030504040204" pitchFamily="34" charset="0"/>
                <a:ea typeface="Tahoma" panose="020B0604030504040204" pitchFamily="34" charset="0"/>
                <a:cs typeface="Tahoma" panose="020B0604030504040204" pitchFamily="34" charset="0"/>
              </a:rPr>
              <a:t> (such as HDFS files), “parallelize()” datasets, or by transforming other RDDs (you can stack RDDs)</a:t>
            </a:r>
          </a:p>
          <a:p>
            <a:r>
              <a:rPr lang="en-US" altLang="en-US" sz="3600" dirty="0">
                <a:latin typeface="Tahoma" panose="020B0604030504040204" pitchFamily="34" charset="0"/>
                <a:ea typeface="Tahoma" panose="020B0604030504040204" pitchFamily="34" charset="0"/>
                <a:cs typeface="Tahoma" panose="020B0604030504040204" pitchFamily="34" charset="0"/>
              </a:rPr>
              <a:t>Actions can be applied to RDDs; actions force calculations and return values</a:t>
            </a:r>
          </a:p>
          <a:p>
            <a:r>
              <a:rPr lang="en-US" altLang="en-US" sz="3600" dirty="0">
                <a:latin typeface="Tahoma" panose="020B0604030504040204" pitchFamily="34" charset="0"/>
                <a:ea typeface="Tahoma" panose="020B0604030504040204" pitchFamily="34" charset="0"/>
                <a:cs typeface="Tahoma" panose="020B0604030504040204" pitchFamily="34" charset="0"/>
              </a:rPr>
              <a:t>Lazy evaluation: Nothing computed until an action requires it</a:t>
            </a:r>
          </a:p>
          <a:p>
            <a:r>
              <a:rPr lang="en-US" altLang="en-US" sz="3600" dirty="0">
                <a:latin typeface="Tahoma" panose="020B0604030504040204" pitchFamily="34" charset="0"/>
                <a:ea typeface="Tahoma" panose="020B0604030504040204" pitchFamily="34" charset="0"/>
                <a:cs typeface="Tahoma" panose="020B0604030504040204" pitchFamily="34" charset="0"/>
              </a:rPr>
              <a:t>RDDs are best suited for applications that apply the same operation to all elements of a dataset</a:t>
            </a:r>
          </a:p>
          <a:p>
            <a:pPr lvl="1"/>
            <a:r>
              <a:rPr lang="en-US" altLang="en-US" sz="3600" dirty="0">
                <a:latin typeface="Tahoma" panose="020B0604030504040204" pitchFamily="34" charset="0"/>
                <a:ea typeface="Tahoma" panose="020B0604030504040204" pitchFamily="34" charset="0"/>
                <a:cs typeface="Tahoma" panose="020B0604030504040204" pitchFamily="34" charset="0"/>
              </a:rPr>
              <a:t>Less suitable for applications that make asynchronous fine-grained updates to shared state</a:t>
            </a:r>
          </a:p>
        </p:txBody>
      </p:sp>
      <p:sp>
        <p:nvSpPr>
          <p:cNvPr id="7" name="object 27"/>
          <p:cNvSpPr/>
          <p:nvPr/>
        </p:nvSpPr>
        <p:spPr>
          <a:xfrm>
            <a:off x="14478000" y="-1333500"/>
            <a:ext cx="5850635" cy="5850635"/>
          </a:xfrm>
          <a:prstGeom prst="rect">
            <a:avLst/>
          </a:prstGeom>
          <a:blipFill>
            <a:blip r:embed="rId2" cstate="print"/>
            <a:stretch>
              <a:fillRect/>
            </a:stretch>
          </a:blipFill>
        </p:spPr>
        <p:txBody>
          <a:bodyPr wrap="square" lIns="0" tIns="0" rIns="0" bIns="0" rtlCol="0">
            <a:noAutofit/>
          </a:bodyPr>
          <a:lstStyle/>
          <a:p>
            <a:endParaRPr/>
          </a:p>
        </p:txBody>
      </p:sp>
      <p:sp>
        <p:nvSpPr>
          <p:cNvPr id="8"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9" name="Text Box 1"/>
          <p:cNvSpPr txBox="1">
            <a:spLocks noChangeArrowheads="1"/>
          </p:cNvSpPr>
          <p:nvPr/>
        </p:nvSpPr>
        <p:spPr bwMode="auto">
          <a:xfrm>
            <a:off x="1263365" y="723900"/>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gn="ctr">
              <a:lnSpc>
                <a:spcPct val="90000"/>
              </a:lnSpc>
            </a:pPr>
            <a:r>
              <a:rPr lang="en-US" sz="5400" spc="-76" dirty="0" smtClean="0">
                <a:solidFill>
                  <a:srgbClr val="680E42"/>
                </a:solidFill>
                <a:latin typeface="Tahoma"/>
                <a:cs typeface="Tahoma"/>
              </a:rPr>
              <a:t>Resilient Distributed Dataset (RDD) </a:t>
            </a:r>
          </a:p>
          <a:p>
            <a:pPr algn="ctr">
              <a:lnSpc>
                <a:spcPct val="90000"/>
              </a:lnSpc>
            </a:pPr>
            <a:r>
              <a:rPr lang="en-US" sz="5400" spc="-76" dirty="0" smtClean="0">
                <a:solidFill>
                  <a:srgbClr val="680E42"/>
                </a:solidFill>
                <a:latin typeface="Tahoma"/>
                <a:cs typeface="Tahoma"/>
              </a:rPr>
              <a:t>Key Spark Construct</a:t>
            </a:r>
            <a:endParaRPr lang="en-US" sz="5400" dirty="0">
              <a:latin typeface="Calibri Light" panose="020F0302020204030204" pitchFamily="34" charset="0"/>
            </a:endParaRPr>
          </a:p>
        </p:txBody>
      </p:sp>
    </p:spTree>
    <p:extLst>
      <p:ext uri="{BB962C8B-B14F-4D97-AF65-F5344CB8AC3E}">
        <p14:creationId xmlns:p14="http://schemas.microsoft.com/office/powerpoint/2010/main" val="264879651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Content Placeholder 2"/>
          <p:cNvSpPr>
            <a:spLocks noGrp="1" noChangeArrowheads="1"/>
          </p:cNvSpPr>
          <p:nvPr>
            <p:ph idx="1"/>
          </p:nvPr>
        </p:nvSpPr>
        <p:spPr>
          <a:xfrm>
            <a:off x="1265320" y="1962386"/>
            <a:ext cx="16184479" cy="6914914"/>
          </a:xfrm>
        </p:spPr>
        <p:txBody>
          <a:bodyPr/>
          <a:lstStyle/>
          <a:p>
            <a:r>
              <a:rPr lang="en-US" altLang="en-US" sz="3000" b="1" dirty="0">
                <a:latin typeface="Tahoma" panose="020B0604030504040204" pitchFamily="34" charset="0"/>
                <a:ea typeface="Tahoma" panose="020B0604030504040204" pitchFamily="34" charset="0"/>
                <a:cs typeface="Tahoma" panose="020B0604030504040204" pitchFamily="34" charset="0"/>
              </a:rPr>
              <a:t>map(</a:t>
            </a:r>
            <a:r>
              <a:rPr lang="en-US" altLang="en-US" sz="3000" b="1" dirty="0" err="1">
                <a:latin typeface="Tahoma" panose="020B0604030504040204" pitchFamily="34" charset="0"/>
                <a:ea typeface="Tahoma" panose="020B0604030504040204" pitchFamily="34" charset="0"/>
                <a:cs typeface="Tahoma" panose="020B0604030504040204" pitchFamily="34" charset="0"/>
              </a:rPr>
              <a:t>func</a:t>
            </a:r>
            <a:r>
              <a:rPr lang="en-US" altLang="en-US" sz="3000" b="1" dirty="0">
                <a:latin typeface="Tahoma" panose="020B0604030504040204" pitchFamily="34" charset="0"/>
                <a:ea typeface="Tahoma" panose="020B0604030504040204" pitchFamily="34" charset="0"/>
                <a:cs typeface="Tahoma" panose="020B0604030504040204" pitchFamily="34" charset="0"/>
              </a:rPr>
              <a:t>)</a:t>
            </a:r>
            <a:r>
              <a:rPr lang="en-US" altLang="en-US" sz="3000" dirty="0">
                <a:latin typeface="Tahoma" panose="020B0604030504040204" pitchFamily="34" charset="0"/>
                <a:ea typeface="Tahoma" panose="020B0604030504040204" pitchFamily="34" charset="0"/>
                <a:cs typeface="Tahoma" panose="020B0604030504040204" pitchFamily="34" charset="0"/>
              </a:rPr>
              <a:t>: Return a new distributed dataset formed by passing each element of the source through a function </a:t>
            </a:r>
            <a:r>
              <a:rPr lang="en-US" altLang="en-US" sz="3000" dirty="0" err="1">
                <a:latin typeface="Tahoma" panose="020B0604030504040204" pitchFamily="34" charset="0"/>
                <a:ea typeface="Tahoma" panose="020B0604030504040204" pitchFamily="34" charset="0"/>
                <a:cs typeface="Tahoma" panose="020B0604030504040204" pitchFamily="34" charset="0"/>
              </a:rPr>
              <a:t>func</a:t>
            </a:r>
            <a:r>
              <a:rPr lang="en-US" altLang="en-US" sz="3000" dirty="0">
                <a:latin typeface="Tahoma" panose="020B0604030504040204" pitchFamily="34" charset="0"/>
                <a:ea typeface="Tahoma" panose="020B0604030504040204" pitchFamily="34" charset="0"/>
                <a:cs typeface="Tahoma" panose="020B0604030504040204" pitchFamily="34" charset="0"/>
              </a:rPr>
              <a:t>.</a:t>
            </a:r>
          </a:p>
          <a:p>
            <a:r>
              <a:rPr lang="en-US" altLang="en-US" sz="3000" b="1" dirty="0">
                <a:latin typeface="Tahoma" panose="020B0604030504040204" pitchFamily="34" charset="0"/>
                <a:ea typeface="Tahoma" panose="020B0604030504040204" pitchFamily="34" charset="0"/>
                <a:cs typeface="Tahoma" panose="020B0604030504040204" pitchFamily="34" charset="0"/>
              </a:rPr>
              <a:t>filter(</a:t>
            </a:r>
            <a:r>
              <a:rPr lang="en-US" altLang="en-US" sz="3000" b="1" dirty="0" err="1">
                <a:latin typeface="Tahoma" panose="020B0604030504040204" pitchFamily="34" charset="0"/>
                <a:ea typeface="Tahoma" panose="020B0604030504040204" pitchFamily="34" charset="0"/>
                <a:cs typeface="Tahoma" panose="020B0604030504040204" pitchFamily="34" charset="0"/>
              </a:rPr>
              <a:t>func</a:t>
            </a:r>
            <a:r>
              <a:rPr lang="en-US" altLang="en-US" sz="3000" b="1" dirty="0">
                <a:latin typeface="Tahoma" panose="020B0604030504040204" pitchFamily="34" charset="0"/>
                <a:ea typeface="Tahoma" panose="020B0604030504040204" pitchFamily="34" charset="0"/>
                <a:cs typeface="Tahoma" panose="020B0604030504040204" pitchFamily="34" charset="0"/>
              </a:rPr>
              <a:t>)</a:t>
            </a:r>
            <a:r>
              <a:rPr lang="en-US" altLang="en-US" sz="3000" dirty="0">
                <a:latin typeface="Tahoma" panose="020B0604030504040204" pitchFamily="34" charset="0"/>
                <a:ea typeface="Tahoma" panose="020B0604030504040204" pitchFamily="34" charset="0"/>
                <a:cs typeface="Tahoma" panose="020B0604030504040204" pitchFamily="34" charset="0"/>
              </a:rPr>
              <a:t>: Return a new dataset formed by selecting those elements of the source on which </a:t>
            </a:r>
            <a:r>
              <a:rPr lang="en-US" altLang="en-US" sz="3000" dirty="0" err="1">
                <a:latin typeface="Tahoma" panose="020B0604030504040204" pitchFamily="34" charset="0"/>
                <a:ea typeface="Tahoma" panose="020B0604030504040204" pitchFamily="34" charset="0"/>
                <a:cs typeface="Tahoma" panose="020B0604030504040204" pitchFamily="34" charset="0"/>
              </a:rPr>
              <a:t>func</a:t>
            </a:r>
            <a:r>
              <a:rPr lang="en-US" altLang="en-US" sz="3000" dirty="0">
                <a:latin typeface="Tahoma" panose="020B0604030504040204" pitchFamily="34" charset="0"/>
                <a:ea typeface="Tahoma" panose="020B0604030504040204" pitchFamily="34" charset="0"/>
                <a:cs typeface="Tahoma" panose="020B0604030504040204" pitchFamily="34" charset="0"/>
              </a:rPr>
              <a:t> returns true</a:t>
            </a:r>
          </a:p>
          <a:p>
            <a:r>
              <a:rPr lang="en-US" altLang="en-US" sz="3000" b="1" dirty="0">
                <a:latin typeface="Tahoma" panose="020B0604030504040204" pitchFamily="34" charset="0"/>
                <a:ea typeface="Tahoma" panose="020B0604030504040204" pitchFamily="34" charset="0"/>
                <a:cs typeface="Tahoma" panose="020B0604030504040204" pitchFamily="34" charset="0"/>
              </a:rPr>
              <a:t>union(</a:t>
            </a:r>
            <a:r>
              <a:rPr lang="en-US" altLang="en-US" sz="3000" b="1" dirty="0" err="1">
                <a:latin typeface="Tahoma" panose="020B0604030504040204" pitchFamily="34" charset="0"/>
                <a:ea typeface="Tahoma" panose="020B0604030504040204" pitchFamily="34" charset="0"/>
                <a:cs typeface="Tahoma" panose="020B0604030504040204" pitchFamily="34" charset="0"/>
              </a:rPr>
              <a:t>otherDataset</a:t>
            </a:r>
            <a:r>
              <a:rPr lang="en-US" altLang="en-US" sz="3000" b="1" dirty="0">
                <a:latin typeface="Tahoma" panose="020B0604030504040204" pitchFamily="34" charset="0"/>
                <a:ea typeface="Tahoma" panose="020B0604030504040204" pitchFamily="34" charset="0"/>
                <a:cs typeface="Tahoma" panose="020B0604030504040204" pitchFamily="34" charset="0"/>
              </a:rPr>
              <a:t>)</a:t>
            </a:r>
            <a:r>
              <a:rPr lang="en-US" altLang="en-US" sz="3000" dirty="0">
                <a:latin typeface="Tahoma" panose="020B0604030504040204" pitchFamily="34" charset="0"/>
                <a:ea typeface="Tahoma" panose="020B0604030504040204" pitchFamily="34" charset="0"/>
                <a:cs typeface="Tahoma" panose="020B0604030504040204" pitchFamily="34" charset="0"/>
              </a:rPr>
              <a:t>: Return a new dataset that contains the union of the elements in the source dataset and the argument.</a:t>
            </a:r>
          </a:p>
          <a:p>
            <a:r>
              <a:rPr lang="en-US" altLang="en-US" sz="3000" b="1" dirty="0">
                <a:latin typeface="Tahoma" panose="020B0604030504040204" pitchFamily="34" charset="0"/>
                <a:ea typeface="Tahoma" panose="020B0604030504040204" pitchFamily="34" charset="0"/>
                <a:cs typeface="Tahoma" panose="020B0604030504040204" pitchFamily="34" charset="0"/>
              </a:rPr>
              <a:t>intersection(</a:t>
            </a:r>
            <a:r>
              <a:rPr lang="en-US" altLang="en-US" sz="3000" b="1" dirty="0" err="1">
                <a:latin typeface="Tahoma" panose="020B0604030504040204" pitchFamily="34" charset="0"/>
                <a:ea typeface="Tahoma" panose="020B0604030504040204" pitchFamily="34" charset="0"/>
                <a:cs typeface="Tahoma" panose="020B0604030504040204" pitchFamily="34" charset="0"/>
              </a:rPr>
              <a:t>otherDataset</a:t>
            </a:r>
            <a:r>
              <a:rPr lang="en-US" altLang="en-US" sz="3000" b="1" dirty="0">
                <a:latin typeface="Tahoma" panose="020B0604030504040204" pitchFamily="34" charset="0"/>
                <a:ea typeface="Tahoma" panose="020B0604030504040204" pitchFamily="34" charset="0"/>
                <a:cs typeface="Tahoma" panose="020B0604030504040204" pitchFamily="34" charset="0"/>
              </a:rPr>
              <a:t>)</a:t>
            </a:r>
            <a:r>
              <a:rPr lang="en-US" altLang="en-US" sz="3000" dirty="0">
                <a:latin typeface="Tahoma" panose="020B0604030504040204" pitchFamily="34" charset="0"/>
                <a:ea typeface="Tahoma" panose="020B0604030504040204" pitchFamily="34" charset="0"/>
                <a:cs typeface="Tahoma" panose="020B0604030504040204" pitchFamily="34" charset="0"/>
              </a:rPr>
              <a:t>: Return a new RDD that contains the intersection of elements in the source dataset and the argument.</a:t>
            </a:r>
          </a:p>
          <a:p>
            <a:r>
              <a:rPr lang="en-US" altLang="en-US" sz="3000" b="1" dirty="0">
                <a:latin typeface="Tahoma" panose="020B0604030504040204" pitchFamily="34" charset="0"/>
                <a:ea typeface="Tahoma" panose="020B0604030504040204" pitchFamily="34" charset="0"/>
                <a:cs typeface="Tahoma" panose="020B0604030504040204" pitchFamily="34" charset="0"/>
              </a:rPr>
              <a:t>distinct([</a:t>
            </a:r>
            <a:r>
              <a:rPr lang="en-US" altLang="en-US" sz="3000" b="1" dirty="0" err="1">
                <a:latin typeface="Tahoma" panose="020B0604030504040204" pitchFamily="34" charset="0"/>
                <a:ea typeface="Tahoma" panose="020B0604030504040204" pitchFamily="34" charset="0"/>
                <a:cs typeface="Tahoma" panose="020B0604030504040204" pitchFamily="34" charset="0"/>
              </a:rPr>
              <a:t>numTasks</a:t>
            </a:r>
            <a:r>
              <a:rPr lang="en-US" altLang="en-US" sz="3000" b="1" dirty="0" smtClean="0">
                <a:latin typeface="Tahoma" panose="020B0604030504040204" pitchFamily="34" charset="0"/>
                <a:ea typeface="Tahoma" panose="020B0604030504040204" pitchFamily="34" charset="0"/>
                <a:cs typeface="Tahoma" panose="020B0604030504040204" pitchFamily="34" charset="0"/>
              </a:rPr>
              <a:t>])</a:t>
            </a:r>
            <a:r>
              <a:rPr lang="en-US" altLang="en-US" sz="3000" dirty="0" smtClean="0">
                <a:latin typeface="Tahoma" panose="020B0604030504040204" pitchFamily="34" charset="0"/>
                <a:ea typeface="Tahoma" panose="020B0604030504040204" pitchFamily="34" charset="0"/>
                <a:cs typeface="Tahoma" panose="020B0604030504040204" pitchFamily="34" charset="0"/>
              </a:rPr>
              <a:t>: </a:t>
            </a:r>
            <a:r>
              <a:rPr lang="en-US" altLang="en-US" sz="3000" dirty="0">
                <a:latin typeface="Tahoma" panose="020B0604030504040204" pitchFamily="34" charset="0"/>
                <a:ea typeface="Tahoma" panose="020B0604030504040204" pitchFamily="34" charset="0"/>
                <a:cs typeface="Tahoma" panose="020B0604030504040204" pitchFamily="34" charset="0"/>
              </a:rPr>
              <a:t>Return a new dataset that contains the distinct elements of the source dataset</a:t>
            </a:r>
          </a:p>
          <a:p>
            <a:r>
              <a:rPr lang="en-US" altLang="en-US" sz="3000" b="1" dirty="0">
                <a:latin typeface="Tahoma" panose="020B0604030504040204" pitchFamily="34" charset="0"/>
                <a:ea typeface="Tahoma" panose="020B0604030504040204" pitchFamily="34" charset="0"/>
                <a:cs typeface="Tahoma" panose="020B0604030504040204" pitchFamily="34" charset="0"/>
              </a:rPr>
              <a:t>join(</a:t>
            </a:r>
            <a:r>
              <a:rPr lang="en-US" altLang="en-US" sz="3000" b="1" dirty="0" err="1">
                <a:latin typeface="Tahoma" panose="020B0604030504040204" pitchFamily="34" charset="0"/>
                <a:ea typeface="Tahoma" panose="020B0604030504040204" pitchFamily="34" charset="0"/>
                <a:cs typeface="Tahoma" panose="020B0604030504040204" pitchFamily="34" charset="0"/>
              </a:rPr>
              <a:t>otherDataset</a:t>
            </a:r>
            <a:r>
              <a:rPr lang="en-US" altLang="en-US" sz="3000" b="1" dirty="0">
                <a:latin typeface="Tahoma" panose="020B0604030504040204" pitchFamily="34" charset="0"/>
                <a:ea typeface="Tahoma" panose="020B0604030504040204" pitchFamily="34" charset="0"/>
                <a:cs typeface="Tahoma" panose="020B0604030504040204" pitchFamily="34" charset="0"/>
              </a:rPr>
              <a:t>, [</a:t>
            </a:r>
            <a:r>
              <a:rPr lang="en-US" altLang="en-US" sz="3000" b="1" dirty="0" err="1">
                <a:latin typeface="Tahoma" panose="020B0604030504040204" pitchFamily="34" charset="0"/>
                <a:ea typeface="Tahoma" panose="020B0604030504040204" pitchFamily="34" charset="0"/>
                <a:cs typeface="Tahoma" panose="020B0604030504040204" pitchFamily="34" charset="0"/>
              </a:rPr>
              <a:t>numTasks</a:t>
            </a:r>
            <a:r>
              <a:rPr lang="en-US" altLang="en-US" sz="3000" b="1" dirty="0">
                <a:latin typeface="Tahoma" panose="020B0604030504040204" pitchFamily="34" charset="0"/>
                <a:ea typeface="Tahoma" panose="020B0604030504040204" pitchFamily="34" charset="0"/>
                <a:cs typeface="Tahoma" panose="020B0604030504040204" pitchFamily="34" charset="0"/>
              </a:rPr>
              <a:t>])</a:t>
            </a:r>
            <a:r>
              <a:rPr lang="en-US" altLang="en-US" sz="3000" dirty="0">
                <a:latin typeface="Tahoma" panose="020B0604030504040204" pitchFamily="34" charset="0"/>
                <a:ea typeface="Tahoma" panose="020B0604030504040204" pitchFamily="34" charset="0"/>
                <a:cs typeface="Tahoma" panose="020B0604030504040204" pitchFamily="34" charset="0"/>
              </a:rPr>
              <a:t>: When called on datasets of type (K, V) and (K, W), returns a dataset of (K, (V, W)) pairs with all pairs of elements for each key. Outer joins are supported through </a:t>
            </a:r>
            <a:r>
              <a:rPr lang="en-US" altLang="en-US" sz="3000" dirty="0" err="1">
                <a:latin typeface="Tahoma" panose="020B0604030504040204" pitchFamily="34" charset="0"/>
                <a:ea typeface="Tahoma" panose="020B0604030504040204" pitchFamily="34" charset="0"/>
                <a:cs typeface="Tahoma" panose="020B0604030504040204" pitchFamily="34" charset="0"/>
              </a:rPr>
              <a:t>leftOuterJoin</a:t>
            </a:r>
            <a:r>
              <a:rPr lang="en-US" altLang="en-US" sz="3000" dirty="0">
                <a:latin typeface="Tahoma" panose="020B0604030504040204" pitchFamily="34" charset="0"/>
                <a:ea typeface="Tahoma" panose="020B0604030504040204" pitchFamily="34" charset="0"/>
                <a:cs typeface="Tahoma" panose="020B0604030504040204" pitchFamily="34" charset="0"/>
              </a:rPr>
              <a:t>, </a:t>
            </a:r>
            <a:r>
              <a:rPr lang="en-US" altLang="en-US" sz="3000" dirty="0" err="1">
                <a:latin typeface="Tahoma" panose="020B0604030504040204" pitchFamily="34" charset="0"/>
                <a:ea typeface="Tahoma" panose="020B0604030504040204" pitchFamily="34" charset="0"/>
                <a:cs typeface="Tahoma" panose="020B0604030504040204" pitchFamily="34" charset="0"/>
              </a:rPr>
              <a:t>rightOuterJoin</a:t>
            </a:r>
            <a:r>
              <a:rPr lang="en-US" altLang="en-US" sz="3000" dirty="0">
                <a:latin typeface="Tahoma" panose="020B0604030504040204" pitchFamily="34" charset="0"/>
                <a:ea typeface="Tahoma" panose="020B0604030504040204" pitchFamily="34" charset="0"/>
                <a:cs typeface="Tahoma" panose="020B0604030504040204" pitchFamily="34" charset="0"/>
              </a:rPr>
              <a:t>, and </a:t>
            </a:r>
            <a:r>
              <a:rPr lang="en-US" altLang="en-US" sz="3000" dirty="0" err="1">
                <a:latin typeface="Tahoma" panose="020B0604030504040204" pitchFamily="34" charset="0"/>
                <a:ea typeface="Tahoma" panose="020B0604030504040204" pitchFamily="34" charset="0"/>
                <a:cs typeface="Tahoma" panose="020B0604030504040204" pitchFamily="34" charset="0"/>
              </a:rPr>
              <a:t>fullOuterJoin</a:t>
            </a:r>
            <a:r>
              <a:rPr lang="en-US" altLang="en-US" sz="3000" dirty="0">
                <a:latin typeface="Tahoma" panose="020B0604030504040204" pitchFamily="34" charset="0"/>
                <a:ea typeface="Tahoma" panose="020B0604030504040204" pitchFamily="34" charset="0"/>
                <a:cs typeface="Tahoma" panose="020B0604030504040204" pitchFamily="34" charset="0"/>
              </a:rPr>
              <a:t>.</a:t>
            </a:r>
          </a:p>
        </p:txBody>
      </p:sp>
      <p:sp>
        <p:nvSpPr>
          <p:cNvPr id="34822" name="TextBox 6"/>
          <p:cNvSpPr txBox="1">
            <a:spLocks noChangeArrowheads="1"/>
          </p:cNvSpPr>
          <p:nvPr/>
        </p:nvSpPr>
        <p:spPr bwMode="auto">
          <a:xfrm>
            <a:off x="7772401" y="9144000"/>
            <a:ext cx="725070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1800">
                <a:solidFill>
                  <a:schemeClr val="tx1"/>
                </a:solidFill>
                <a:latin typeface="Arial" panose="020B0604020202020204" pitchFamily="34" charset="0"/>
              </a:rPr>
              <a:t>Source: https://spark.apache.org/docs/latest/programming-guide.html</a:t>
            </a:r>
          </a:p>
        </p:txBody>
      </p:sp>
      <p:sp>
        <p:nvSpPr>
          <p:cNvPr id="8" name="object 27"/>
          <p:cNvSpPr/>
          <p:nvPr/>
        </p:nvSpPr>
        <p:spPr>
          <a:xfrm>
            <a:off x="14478000" y="-1333500"/>
            <a:ext cx="5850635" cy="5850635"/>
          </a:xfrm>
          <a:prstGeom prst="rect">
            <a:avLst/>
          </a:prstGeom>
          <a:blipFill>
            <a:blip r:embed="rId5" cstate="print"/>
            <a:stretch>
              <a:fillRect/>
            </a:stretch>
          </a:blipFill>
        </p:spPr>
        <p:txBody>
          <a:bodyPr wrap="square" lIns="0" tIns="0" rIns="0" bIns="0" rtlCol="0">
            <a:noAutofit/>
          </a:bodyPr>
          <a:lstStyle/>
          <a:p>
            <a:endParaRPr/>
          </a:p>
        </p:txBody>
      </p:sp>
      <p:sp>
        <p:nvSpPr>
          <p:cNvPr id="9"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10" name="Text Box 1"/>
          <p:cNvSpPr txBox="1">
            <a:spLocks noChangeArrowheads="1"/>
          </p:cNvSpPr>
          <p:nvPr/>
        </p:nvSpPr>
        <p:spPr bwMode="auto">
          <a:xfrm>
            <a:off x="1257300" y="647700"/>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Simple Spark Transformations</a:t>
            </a:r>
            <a:endParaRPr lang="en-US" sz="6599" dirty="0">
              <a:latin typeface="Calibri Light" panose="020F0302020204030204" pitchFamily="34" charset="0"/>
            </a:endParaRPr>
          </a:p>
        </p:txBody>
      </p:sp>
    </p:spTree>
    <p:extLst>
      <p:ext uri="{BB962C8B-B14F-4D97-AF65-F5344CB8AC3E}">
        <p14:creationId xmlns:p14="http://schemas.microsoft.com/office/powerpoint/2010/main" val="89796633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Content Placeholder 2"/>
          <p:cNvSpPr>
            <a:spLocks noGrp="1" noChangeArrowheads="1"/>
          </p:cNvSpPr>
          <p:nvPr>
            <p:ph idx="1"/>
          </p:nvPr>
        </p:nvSpPr>
        <p:spPr>
          <a:xfrm>
            <a:off x="1207675" y="2177353"/>
            <a:ext cx="15773400" cy="6527007"/>
          </a:xfrm>
        </p:spPr>
        <p:txBody>
          <a:bodyPr/>
          <a:lstStyle/>
          <a:p>
            <a:r>
              <a:rPr lang="en-US" altLang="en-US" sz="4000" b="1" dirty="0">
                <a:latin typeface="Tahoma" panose="020B0604030504040204" pitchFamily="34" charset="0"/>
                <a:ea typeface="Tahoma" panose="020B0604030504040204" pitchFamily="34" charset="0"/>
                <a:cs typeface="Tahoma" panose="020B0604030504040204" pitchFamily="34" charset="0"/>
              </a:rPr>
              <a:t>reduce(</a:t>
            </a:r>
            <a:r>
              <a:rPr lang="en-US" altLang="en-US" sz="4000" b="1" dirty="0" err="1">
                <a:latin typeface="Tahoma" panose="020B0604030504040204" pitchFamily="34" charset="0"/>
                <a:ea typeface="Tahoma" panose="020B0604030504040204" pitchFamily="34" charset="0"/>
                <a:cs typeface="Tahoma" panose="020B0604030504040204" pitchFamily="34" charset="0"/>
              </a:rPr>
              <a:t>func</a:t>
            </a:r>
            <a:r>
              <a:rPr lang="en-US" altLang="en-US" sz="4000" b="1" dirty="0">
                <a:latin typeface="Tahoma" panose="020B0604030504040204" pitchFamily="34" charset="0"/>
                <a:ea typeface="Tahoma" panose="020B0604030504040204" pitchFamily="34" charset="0"/>
                <a:cs typeface="Tahoma" panose="020B0604030504040204" pitchFamily="34" charset="0"/>
              </a:rPr>
              <a:t>)</a:t>
            </a:r>
            <a:r>
              <a:rPr lang="en-US" altLang="en-US" sz="4000" dirty="0">
                <a:latin typeface="Tahoma" panose="020B0604030504040204" pitchFamily="34" charset="0"/>
                <a:ea typeface="Tahoma" panose="020B0604030504040204" pitchFamily="34" charset="0"/>
                <a:cs typeface="Tahoma" panose="020B0604030504040204" pitchFamily="34" charset="0"/>
              </a:rPr>
              <a:t>: Aggregate the elements of the dataset using a function </a:t>
            </a:r>
            <a:r>
              <a:rPr lang="en-US" altLang="en-US" sz="4000" dirty="0" err="1">
                <a:latin typeface="Tahoma" panose="020B0604030504040204" pitchFamily="34" charset="0"/>
                <a:ea typeface="Tahoma" panose="020B0604030504040204" pitchFamily="34" charset="0"/>
                <a:cs typeface="Tahoma" panose="020B0604030504040204" pitchFamily="34" charset="0"/>
              </a:rPr>
              <a:t>func</a:t>
            </a:r>
            <a:r>
              <a:rPr lang="en-US" altLang="en-US" sz="4000" dirty="0">
                <a:latin typeface="Tahoma" panose="020B0604030504040204" pitchFamily="34" charset="0"/>
                <a:ea typeface="Tahoma" panose="020B0604030504040204" pitchFamily="34" charset="0"/>
                <a:cs typeface="Tahoma" panose="020B0604030504040204" pitchFamily="34" charset="0"/>
              </a:rPr>
              <a:t> (which takes two arguments and returns one). The function should be commutative and associative so that it can be computed correctly in parallel.</a:t>
            </a:r>
          </a:p>
          <a:p>
            <a:r>
              <a:rPr lang="en-US" altLang="en-US" sz="4000" b="1" dirty="0">
                <a:latin typeface="Tahoma" panose="020B0604030504040204" pitchFamily="34" charset="0"/>
                <a:ea typeface="Tahoma" panose="020B0604030504040204" pitchFamily="34" charset="0"/>
                <a:cs typeface="Tahoma" panose="020B0604030504040204" pitchFamily="34" charset="0"/>
              </a:rPr>
              <a:t>collect()</a:t>
            </a:r>
            <a:r>
              <a:rPr lang="en-US" altLang="en-US" sz="4000" dirty="0">
                <a:latin typeface="Tahoma" panose="020B0604030504040204" pitchFamily="34" charset="0"/>
                <a:ea typeface="Tahoma" panose="020B0604030504040204" pitchFamily="34" charset="0"/>
                <a:cs typeface="Tahoma" panose="020B0604030504040204" pitchFamily="34" charset="0"/>
              </a:rPr>
              <a:t>: Return all the elements of the dataset as an array at the driver program. This is usually useful after a filter or other operation that returns a sufficiently small subset of the data.</a:t>
            </a:r>
          </a:p>
          <a:p>
            <a:r>
              <a:rPr lang="en-US" altLang="en-US" sz="4000" b="1" dirty="0">
                <a:latin typeface="Tahoma" panose="020B0604030504040204" pitchFamily="34" charset="0"/>
                <a:ea typeface="Tahoma" panose="020B0604030504040204" pitchFamily="34" charset="0"/>
                <a:cs typeface="Tahoma" panose="020B0604030504040204" pitchFamily="34" charset="0"/>
              </a:rPr>
              <a:t>count()</a:t>
            </a:r>
            <a:r>
              <a:rPr lang="en-US" altLang="en-US" sz="4000" dirty="0">
                <a:latin typeface="Tahoma" panose="020B0604030504040204" pitchFamily="34" charset="0"/>
                <a:ea typeface="Tahoma" panose="020B0604030504040204" pitchFamily="34" charset="0"/>
                <a:cs typeface="Tahoma" panose="020B0604030504040204" pitchFamily="34" charset="0"/>
              </a:rPr>
              <a:t>: Return the number of elements in the dataset. </a:t>
            </a:r>
          </a:p>
        </p:txBody>
      </p:sp>
      <p:sp>
        <p:nvSpPr>
          <p:cNvPr id="35846" name="TextBox 6"/>
          <p:cNvSpPr txBox="1">
            <a:spLocks noChangeArrowheads="1"/>
          </p:cNvSpPr>
          <p:nvPr/>
        </p:nvSpPr>
        <p:spPr bwMode="auto">
          <a:xfrm>
            <a:off x="7772401" y="9144000"/>
            <a:ext cx="725070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1800">
                <a:solidFill>
                  <a:schemeClr val="tx1"/>
                </a:solidFill>
                <a:latin typeface="Arial" panose="020B0604020202020204" pitchFamily="34" charset="0"/>
              </a:rPr>
              <a:t>Source: https://spark.apache.org/docs/latest/programming-guide.html</a:t>
            </a:r>
          </a:p>
        </p:txBody>
      </p:sp>
      <p:sp>
        <p:nvSpPr>
          <p:cNvPr id="35847" name="TextBox 7"/>
          <p:cNvSpPr txBox="1">
            <a:spLocks noChangeArrowheads="1"/>
          </p:cNvSpPr>
          <p:nvPr/>
        </p:nvSpPr>
        <p:spPr bwMode="auto">
          <a:xfrm>
            <a:off x="4229101" y="7886701"/>
            <a:ext cx="9730549" cy="1015663"/>
          </a:xfrm>
          <a:prstGeom prst="rect">
            <a:avLst/>
          </a:prstGeom>
          <a:solidFill>
            <a:srgbClr val="FFFF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000">
                <a:solidFill>
                  <a:schemeClr val="tx1"/>
                </a:solidFill>
                <a:latin typeface="Arial" panose="020B0604020202020204" pitchFamily="34" charset="0"/>
              </a:rPr>
              <a:t>Remember: </a:t>
            </a:r>
            <a:r>
              <a:rPr lang="en-US" altLang="en-US" sz="3000" i="1" u="sng">
                <a:solidFill>
                  <a:schemeClr val="tx1"/>
                </a:solidFill>
                <a:latin typeface="Arial" panose="020B0604020202020204" pitchFamily="34" charset="0"/>
              </a:rPr>
              <a:t>Actions</a:t>
            </a:r>
            <a:r>
              <a:rPr lang="en-US" altLang="en-US" sz="3000">
                <a:solidFill>
                  <a:schemeClr val="tx1"/>
                </a:solidFill>
                <a:latin typeface="Arial" panose="020B0604020202020204" pitchFamily="34" charset="0"/>
              </a:rPr>
              <a:t> cause calculations to be performed;</a:t>
            </a:r>
          </a:p>
          <a:p>
            <a:pPr>
              <a:spcBef>
                <a:spcPct val="0"/>
              </a:spcBef>
              <a:buSzTx/>
              <a:buFontTx/>
              <a:buNone/>
            </a:pPr>
            <a:r>
              <a:rPr lang="en-US" altLang="en-US" sz="3000" i="1" u="sng">
                <a:solidFill>
                  <a:schemeClr val="tx1"/>
                </a:solidFill>
                <a:latin typeface="Arial" panose="020B0604020202020204" pitchFamily="34" charset="0"/>
              </a:rPr>
              <a:t>transformations</a:t>
            </a:r>
            <a:r>
              <a:rPr lang="en-US" altLang="en-US" sz="3000">
                <a:solidFill>
                  <a:schemeClr val="tx1"/>
                </a:solidFill>
                <a:latin typeface="Arial" panose="020B0604020202020204" pitchFamily="34" charset="0"/>
              </a:rPr>
              <a:t> just set things up (lazy evaluation)</a:t>
            </a:r>
          </a:p>
        </p:txBody>
      </p:sp>
      <p:sp>
        <p:nvSpPr>
          <p:cNvPr id="9" name="object 27"/>
          <p:cNvSpPr/>
          <p:nvPr/>
        </p:nvSpPr>
        <p:spPr>
          <a:xfrm>
            <a:off x="14478000" y="-1333500"/>
            <a:ext cx="5850635" cy="5850635"/>
          </a:xfrm>
          <a:prstGeom prst="rect">
            <a:avLst/>
          </a:prstGeom>
          <a:blipFill>
            <a:blip r:embed="rId5" cstate="print"/>
            <a:stretch>
              <a:fillRect/>
            </a:stretch>
          </a:blipFill>
        </p:spPr>
        <p:txBody>
          <a:bodyPr wrap="square" lIns="0" tIns="0" rIns="0" bIns="0" rtlCol="0">
            <a:noAutofit/>
          </a:bodyPr>
          <a:lstStyle/>
          <a:p>
            <a:endParaRPr/>
          </a:p>
        </p:txBody>
      </p:sp>
      <p:sp>
        <p:nvSpPr>
          <p:cNvPr id="10"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11" name="Text Box 1"/>
          <p:cNvSpPr txBox="1">
            <a:spLocks noChangeArrowheads="1"/>
          </p:cNvSpPr>
          <p:nvPr/>
        </p:nvSpPr>
        <p:spPr bwMode="auto">
          <a:xfrm>
            <a:off x="1257300" y="647700"/>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Simple Spark Actions</a:t>
            </a:r>
            <a:endParaRPr lang="en-US" sz="6599" dirty="0">
              <a:latin typeface="Calibri Light" panose="020F0302020204030204" pitchFamily="34" charset="0"/>
            </a:endParaRPr>
          </a:p>
        </p:txBody>
      </p:sp>
    </p:spTree>
    <p:extLst>
      <p:ext uri="{BB962C8B-B14F-4D97-AF65-F5344CB8AC3E}">
        <p14:creationId xmlns:p14="http://schemas.microsoft.com/office/powerpoint/2010/main" val="255054043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Content Placeholder 2"/>
          <p:cNvSpPr>
            <a:spLocks noGrp="1" noChangeArrowheads="1"/>
          </p:cNvSpPr>
          <p:nvPr>
            <p:ph idx="1"/>
          </p:nvPr>
        </p:nvSpPr>
        <p:spPr>
          <a:xfrm>
            <a:off x="1257300" y="2014275"/>
            <a:ext cx="15773400" cy="6527007"/>
          </a:xfrm>
        </p:spPr>
        <p:txBody>
          <a:bodyPr/>
          <a:lstStyle/>
          <a:p>
            <a:r>
              <a:rPr lang="en-US" altLang="en-US" sz="3400" dirty="0">
                <a:latin typeface="Tahoma" panose="020B0604030504040204" pitchFamily="34" charset="0"/>
                <a:ea typeface="Tahoma" panose="020B0604030504040204" pitchFamily="34" charset="0"/>
                <a:cs typeface="Tahoma" panose="020B0604030504040204" pitchFamily="34" charset="0"/>
              </a:rPr>
              <a:t>You can persist (cache) an RDD</a:t>
            </a:r>
          </a:p>
          <a:p>
            <a:r>
              <a:rPr lang="en-US" altLang="en-US" sz="3400" b="1" i="1" dirty="0" smtClean="0">
                <a:latin typeface="Tahoma" panose="020B0604030504040204" pitchFamily="34" charset="0"/>
                <a:ea typeface="Tahoma" panose="020B0604030504040204" pitchFamily="34" charset="0"/>
                <a:cs typeface="Tahoma" panose="020B0604030504040204" pitchFamily="34" charset="0"/>
              </a:rPr>
              <a:t>Optimization Technique:</a:t>
            </a:r>
            <a:r>
              <a:rPr lang="en-US" altLang="en-US" sz="3400" dirty="0" smtClean="0">
                <a:latin typeface="Tahoma" panose="020B0604030504040204" pitchFamily="34" charset="0"/>
                <a:ea typeface="Tahoma" panose="020B0604030504040204" pitchFamily="34" charset="0"/>
                <a:cs typeface="Tahoma" panose="020B0604030504040204" pitchFamily="34" charset="0"/>
              </a:rPr>
              <a:t> When </a:t>
            </a:r>
            <a:r>
              <a:rPr lang="en-US" altLang="en-US" sz="3400" dirty="0">
                <a:latin typeface="Tahoma" panose="020B0604030504040204" pitchFamily="34" charset="0"/>
                <a:ea typeface="Tahoma" panose="020B0604030504040204" pitchFamily="34" charset="0"/>
                <a:cs typeface="Tahoma" panose="020B0604030504040204" pitchFamily="34" charset="0"/>
              </a:rPr>
              <a:t>you persist an RDD, each node stores any partitions of it that it computes in memory and reuses them in other actions on that dataset (or datasets derived from it)</a:t>
            </a:r>
          </a:p>
          <a:p>
            <a:r>
              <a:rPr lang="en-US" altLang="en-US" sz="3400" dirty="0">
                <a:latin typeface="Tahoma" panose="020B0604030504040204" pitchFamily="34" charset="0"/>
                <a:ea typeface="Tahoma" panose="020B0604030504040204" pitchFamily="34" charset="0"/>
                <a:cs typeface="Tahoma" panose="020B0604030504040204" pitchFamily="34" charset="0"/>
              </a:rPr>
              <a:t>Allows future actions to be much faster (often &gt;10x).</a:t>
            </a:r>
          </a:p>
          <a:p>
            <a:r>
              <a:rPr lang="en-US" altLang="en-US" sz="3400" dirty="0">
                <a:latin typeface="Tahoma" panose="020B0604030504040204" pitchFamily="34" charset="0"/>
                <a:ea typeface="Tahoma" panose="020B0604030504040204" pitchFamily="34" charset="0"/>
                <a:cs typeface="Tahoma" panose="020B0604030504040204" pitchFamily="34" charset="0"/>
              </a:rPr>
              <a:t>Mark RDD to be persisted using the persist() or cache() methods on it. The first time it is computed in an action, it will be kept in memory on the nodes.</a:t>
            </a:r>
          </a:p>
          <a:p>
            <a:r>
              <a:rPr lang="en-US" altLang="en-US" sz="3400" dirty="0">
                <a:latin typeface="Tahoma" panose="020B0604030504040204" pitchFamily="34" charset="0"/>
                <a:ea typeface="Tahoma" panose="020B0604030504040204" pitchFamily="34" charset="0"/>
                <a:cs typeface="Tahoma" panose="020B0604030504040204" pitchFamily="34" charset="0"/>
              </a:rPr>
              <a:t>Cache is fault-tolerant – if any partition of an RDD is lost, it will automatically be recomputed using the transformations that originally created it</a:t>
            </a:r>
          </a:p>
          <a:p>
            <a:r>
              <a:rPr lang="en-US" altLang="en-US" sz="3400" dirty="0">
                <a:latin typeface="Tahoma" panose="020B0604030504040204" pitchFamily="34" charset="0"/>
                <a:ea typeface="Tahoma" panose="020B0604030504040204" pitchFamily="34" charset="0"/>
                <a:cs typeface="Tahoma" panose="020B0604030504040204" pitchFamily="34" charset="0"/>
              </a:rPr>
              <a:t>Can choose storage level (MEMORY_ONLY, DISK_ONLY, MEMORY_AND_DISK, etc.)</a:t>
            </a:r>
          </a:p>
          <a:p>
            <a:r>
              <a:rPr lang="en-US" altLang="en-US" sz="3400" dirty="0">
                <a:latin typeface="Tahoma" panose="020B0604030504040204" pitchFamily="34" charset="0"/>
                <a:ea typeface="Tahoma" panose="020B0604030504040204" pitchFamily="34" charset="0"/>
                <a:cs typeface="Tahoma" panose="020B0604030504040204" pitchFamily="34" charset="0"/>
              </a:rPr>
              <a:t>Can manually call </a:t>
            </a:r>
            <a:r>
              <a:rPr lang="en-US" altLang="en-US" sz="3400" dirty="0" err="1">
                <a:latin typeface="Tahoma" panose="020B0604030504040204" pitchFamily="34" charset="0"/>
                <a:ea typeface="Tahoma" panose="020B0604030504040204" pitchFamily="34" charset="0"/>
                <a:cs typeface="Tahoma" panose="020B0604030504040204" pitchFamily="34" charset="0"/>
              </a:rPr>
              <a:t>unpersist</a:t>
            </a:r>
            <a:r>
              <a:rPr lang="en-US" altLang="en-US" sz="3400" dirty="0">
                <a:latin typeface="Tahoma" panose="020B0604030504040204" pitchFamily="34" charset="0"/>
                <a:ea typeface="Tahoma" panose="020B0604030504040204" pitchFamily="34" charset="0"/>
                <a:cs typeface="Tahoma" panose="020B0604030504040204" pitchFamily="34" charset="0"/>
              </a:rPr>
              <a:t>()</a:t>
            </a:r>
          </a:p>
        </p:txBody>
      </p:sp>
      <p:sp>
        <p:nvSpPr>
          <p:cNvPr id="8" name="object 27"/>
          <p:cNvSpPr/>
          <p:nvPr/>
        </p:nvSpPr>
        <p:spPr>
          <a:xfrm>
            <a:off x="14478000" y="-1333500"/>
            <a:ext cx="5850635" cy="5850635"/>
          </a:xfrm>
          <a:prstGeom prst="rect">
            <a:avLst/>
          </a:prstGeom>
          <a:blipFill>
            <a:blip r:embed="rId2" cstate="print"/>
            <a:stretch>
              <a:fillRect/>
            </a:stretch>
          </a:blipFill>
        </p:spPr>
        <p:txBody>
          <a:bodyPr wrap="square" lIns="0" tIns="0" rIns="0" bIns="0" rtlCol="0">
            <a:noAutofit/>
          </a:bodyPr>
          <a:lstStyle/>
          <a:p>
            <a:endParaRPr/>
          </a:p>
        </p:txBody>
      </p:sp>
      <p:sp>
        <p:nvSpPr>
          <p:cNvPr id="9"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10" name="Text Box 1"/>
          <p:cNvSpPr txBox="1">
            <a:spLocks noChangeArrowheads="1"/>
          </p:cNvSpPr>
          <p:nvPr/>
        </p:nvSpPr>
        <p:spPr bwMode="auto">
          <a:xfrm>
            <a:off x="1259354" y="723900"/>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Spark- RDD Persistence</a:t>
            </a:r>
            <a:endParaRPr lang="en-US" sz="6599" dirty="0">
              <a:latin typeface="Calibri Light" panose="020F0302020204030204" pitchFamily="34" charset="0"/>
            </a:endParaRPr>
          </a:p>
        </p:txBody>
      </p:sp>
    </p:spTree>
    <p:extLst>
      <p:ext uri="{BB962C8B-B14F-4D97-AF65-F5344CB8AC3E}">
        <p14:creationId xmlns:p14="http://schemas.microsoft.com/office/powerpoint/2010/main" val="426594978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Content Placeholder 2"/>
          <p:cNvSpPr>
            <a:spLocks noGrp="1" noChangeArrowheads="1"/>
          </p:cNvSpPr>
          <p:nvPr>
            <p:ph idx="1"/>
          </p:nvPr>
        </p:nvSpPr>
        <p:spPr>
          <a:xfrm>
            <a:off x="1255246" y="2095500"/>
            <a:ext cx="15773400" cy="6527007"/>
          </a:xfrm>
        </p:spPr>
        <p:txBody>
          <a:bodyPr/>
          <a:lstStyle/>
          <a:p>
            <a:r>
              <a:rPr lang="en-US" altLang="en-US" sz="4000" dirty="0" smtClean="0">
                <a:latin typeface="Tahoma" panose="020B0604030504040204" pitchFamily="34" charset="0"/>
                <a:ea typeface="Tahoma" panose="020B0604030504040204" pitchFamily="34" charset="0"/>
                <a:cs typeface="Tahoma" panose="020B0604030504040204" pitchFamily="34" charset="0"/>
              </a:rPr>
              <a:t>For simplicity, a single API set has been explained – the original one, RDD</a:t>
            </a:r>
          </a:p>
          <a:p>
            <a:r>
              <a:rPr lang="en-US" altLang="en-US" sz="4000" dirty="0" smtClean="0">
                <a:latin typeface="Tahoma" panose="020B0604030504040204" pitchFamily="34" charset="0"/>
                <a:ea typeface="Tahoma" panose="020B0604030504040204" pitchFamily="34" charset="0"/>
                <a:cs typeface="Tahoma" panose="020B0604030504040204" pitchFamily="34" charset="0"/>
              </a:rPr>
              <a:t>Spark now has three sets of APIs—RDDs, </a:t>
            </a:r>
            <a:r>
              <a:rPr lang="en-US" altLang="en-US" sz="4000" dirty="0" err="1" smtClean="0">
                <a:latin typeface="Tahoma" panose="020B0604030504040204" pitchFamily="34" charset="0"/>
                <a:ea typeface="Tahoma" panose="020B0604030504040204" pitchFamily="34" charset="0"/>
                <a:cs typeface="Tahoma" panose="020B0604030504040204" pitchFamily="34" charset="0"/>
              </a:rPr>
              <a:t>DataFrames</a:t>
            </a:r>
            <a:r>
              <a:rPr lang="en-US" altLang="en-US" sz="4000" dirty="0" smtClean="0">
                <a:latin typeface="Tahoma" panose="020B0604030504040204" pitchFamily="34" charset="0"/>
                <a:ea typeface="Tahoma" panose="020B0604030504040204" pitchFamily="34" charset="0"/>
                <a:cs typeface="Tahoma" panose="020B0604030504040204" pitchFamily="34" charset="0"/>
              </a:rPr>
              <a:t>, and Datasets</a:t>
            </a:r>
          </a:p>
          <a:p>
            <a:pPr lvl="1"/>
            <a:r>
              <a:rPr lang="en-US" altLang="en-US" sz="4000" dirty="0" smtClean="0">
                <a:latin typeface="Tahoma" panose="020B0604030504040204" pitchFamily="34" charset="0"/>
                <a:ea typeface="Tahoma" panose="020B0604030504040204" pitchFamily="34" charset="0"/>
                <a:cs typeface="Tahoma" panose="020B0604030504040204" pitchFamily="34" charset="0"/>
              </a:rPr>
              <a:t>RDD – In Spark 1.0 release, “lower level”</a:t>
            </a:r>
          </a:p>
          <a:p>
            <a:pPr lvl="1"/>
            <a:r>
              <a:rPr lang="en-US" altLang="en-US" sz="4000" dirty="0" err="1" smtClean="0">
                <a:latin typeface="Tahoma" panose="020B0604030504040204" pitchFamily="34" charset="0"/>
                <a:ea typeface="Tahoma" panose="020B0604030504040204" pitchFamily="34" charset="0"/>
                <a:cs typeface="Tahoma" panose="020B0604030504040204" pitchFamily="34" charset="0"/>
              </a:rPr>
              <a:t>DataFrames</a:t>
            </a:r>
            <a:r>
              <a:rPr lang="en-US" altLang="en-US" sz="4000" dirty="0" smtClean="0">
                <a:latin typeface="Tahoma" panose="020B0604030504040204" pitchFamily="34" charset="0"/>
                <a:ea typeface="Tahoma" panose="020B0604030504040204" pitchFamily="34" charset="0"/>
                <a:cs typeface="Tahoma" panose="020B0604030504040204" pitchFamily="34" charset="0"/>
              </a:rPr>
              <a:t> – Introduced in Spark 1.3 release</a:t>
            </a:r>
          </a:p>
          <a:p>
            <a:pPr lvl="1"/>
            <a:r>
              <a:rPr lang="en-US" altLang="en-US" sz="4000" dirty="0" smtClean="0">
                <a:latin typeface="Tahoma" panose="020B0604030504040204" pitchFamily="34" charset="0"/>
                <a:ea typeface="Tahoma" panose="020B0604030504040204" pitchFamily="34" charset="0"/>
                <a:cs typeface="Tahoma" panose="020B0604030504040204" pitchFamily="34" charset="0"/>
              </a:rPr>
              <a:t>Dataset – Introduced in Spark 1.6 release</a:t>
            </a:r>
          </a:p>
          <a:p>
            <a:r>
              <a:rPr lang="en-US" altLang="en-US" sz="4000" dirty="0" smtClean="0">
                <a:latin typeface="Tahoma" panose="020B0604030504040204" pitchFamily="34" charset="0"/>
                <a:ea typeface="Tahoma" panose="020B0604030504040204" pitchFamily="34" charset="0"/>
                <a:cs typeface="Tahoma" panose="020B0604030504040204" pitchFamily="34" charset="0"/>
              </a:rPr>
              <a:t>Each with pros/cons/limitations</a:t>
            </a:r>
          </a:p>
        </p:txBody>
      </p:sp>
      <p:sp>
        <p:nvSpPr>
          <p:cNvPr id="7" name="object 27"/>
          <p:cNvSpPr/>
          <p:nvPr/>
        </p:nvSpPr>
        <p:spPr>
          <a:xfrm>
            <a:off x="14478000" y="-1333500"/>
            <a:ext cx="5850635" cy="5850635"/>
          </a:xfrm>
          <a:prstGeom prst="rect">
            <a:avLst/>
          </a:prstGeom>
          <a:blipFill>
            <a:blip r:embed="rId2" cstate="print"/>
            <a:stretch>
              <a:fillRect/>
            </a:stretch>
          </a:blipFill>
        </p:spPr>
        <p:txBody>
          <a:bodyPr wrap="square" lIns="0" tIns="0" rIns="0" bIns="0" rtlCol="0">
            <a:noAutofit/>
          </a:bodyPr>
          <a:lstStyle/>
          <a:p>
            <a:endParaRPr/>
          </a:p>
        </p:txBody>
      </p:sp>
      <p:sp>
        <p:nvSpPr>
          <p:cNvPr id="8"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10" name="Text Box 1"/>
          <p:cNvSpPr txBox="1">
            <a:spLocks noChangeArrowheads="1"/>
          </p:cNvSpPr>
          <p:nvPr/>
        </p:nvSpPr>
        <p:spPr bwMode="auto">
          <a:xfrm>
            <a:off x="1257300" y="647700"/>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Spark Multiple APIs</a:t>
            </a:r>
            <a:endParaRPr lang="en-US" sz="6599" dirty="0">
              <a:latin typeface="Calibri Light" panose="020F0302020204030204" pitchFamily="34" charset="0"/>
            </a:endParaRPr>
          </a:p>
        </p:txBody>
      </p:sp>
    </p:spTree>
    <p:extLst>
      <p:ext uri="{BB962C8B-B14F-4D97-AF65-F5344CB8AC3E}">
        <p14:creationId xmlns:p14="http://schemas.microsoft.com/office/powerpoint/2010/main" val="189010952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object 27"/>
          <p:cNvSpPr/>
          <p:nvPr/>
        </p:nvSpPr>
        <p:spPr>
          <a:xfrm>
            <a:off x="14479523" y="-1328928"/>
            <a:ext cx="5850635" cy="5850635"/>
          </a:xfrm>
          <a:prstGeom prst="rect">
            <a:avLst/>
          </a:prstGeom>
          <a:blipFill>
            <a:blip r:embed="rId2" cstate="print"/>
            <a:stretch>
              <a:fillRect/>
            </a:stretch>
          </a:blipFill>
        </p:spPr>
        <p:txBody>
          <a:bodyPr wrap="square" lIns="0" tIns="0" rIns="0" bIns="0" rtlCol="0">
            <a:noAutofit/>
          </a:bodyPr>
          <a:lstStyle/>
          <a:p>
            <a:endParaRPr/>
          </a:p>
        </p:txBody>
      </p:sp>
      <p:sp>
        <p:nvSpPr>
          <p:cNvPr id="26"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24" name="object 24"/>
          <p:cNvSpPr txBox="1"/>
          <p:nvPr/>
        </p:nvSpPr>
        <p:spPr>
          <a:xfrm>
            <a:off x="6172200" y="4511910"/>
            <a:ext cx="7924800" cy="1317390"/>
          </a:xfrm>
          <a:prstGeom prst="rect">
            <a:avLst/>
          </a:prstGeom>
        </p:spPr>
        <p:txBody>
          <a:bodyPr wrap="square" lIns="0" tIns="25431" rIns="0" bIns="0" rtlCol="0">
            <a:noAutofit/>
          </a:bodyPr>
          <a:lstStyle/>
          <a:p>
            <a:pPr marL="12700">
              <a:lnSpc>
                <a:spcPts val="4004"/>
              </a:lnSpc>
            </a:pPr>
            <a:endParaRPr sz="8000" dirty="0">
              <a:latin typeface="Tahoma"/>
              <a:cs typeface="Tahoma"/>
            </a:endParaRPr>
          </a:p>
        </p:txBody>
      </p:sp>
      <p:sp>
        <p:nvSpPr>
          <p:cNvPr id="10" name="Rectangle 2"/>
          <p:cNvSpPr txBox="1">
            <a:spLocks noChangeArrowheads="1"/>
          </p:cNvSpPr>
          <p:nvPr/>
        </p:nvSpPr>
        <p:spPr bwMode="auto">
          <a:xfrm>
            <a:off x="2514600" y="1943100"/>
            <a:ext cx="12344400" cy="4572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nchor="b"/>
          <a:lstStyle>
            <a:lvl1pPr>
              <a:spcBef>
                <a:spcPct val="35000"/>
              </a:spcBef>
              <a:buClr>
                <a:schemeClr val="tx2"/>
              </a:buClr>
              <a:buSzPct val="90000"/>
              <a:buFont typeface="Monotype Sorts" pitchFamily="-84" charset="2"/>
              <a:buChar char="n"/>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chemeClr val="hlink"/>
              </a:buClr>
              <a:buSzPct val="80000"/>
              <a:buFont typeface="Monotype Sorts" pitchFamily="-84" charset="2"/>
              <a:buChar char="l"/>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33CC33"/>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428750" indent="-228600">
              <a:spcBef>
                <a:spcPct val="35000"/>
              </a:spcBef>
              <a:buClr>
                <a:schemeClr val="hlink"/>
              </a:buClr>
              <a:buChar char="–"/>
              <a:defRPr kumimoji="1">
                <a:solidFill>
                  <a:schemeClr val="tx1"/>
                </a:solidFill>
                <a:latin typeface="Helvetica" panose="020B0604020202020204" pitchFamily="34" charset="0"/>
                <a:ea typeface="MS PGothic" panose="020B0600070205080204" pitchFamily="34" charset="-128"/>
              </a:defRPr>
            </a:lvl4pPr>
            <a:lvl5pPr marL="1771650" indent="-228600">
              <a:spcBef>
                <a:spcPct val="35000"/>
              </a:spcBef>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5pPr>
            <a:lvl6pPr marL="222885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6pPr>
            <a:lvl7pPr marL="268605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7pPr>
            <a:lvl8pPr marL="314325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8pPr>
            <a:lvl9pPr marL="3600450" indent="-228600" eaLnBrk="0" fontAlgn="base" hangingPunct="0">
              <a:spcBef>
                <a:spcPct val="35000"/>
              </a:spcBef>
              <a:spcAft>
                <a:spcPct val="0"/>
              </a:spcAft>
              <a:buClr>
                <a:schemeClr val="tx2"/>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gn="ctr">
              <a:spcBef>
                <a:spcPct val="0"/>
              </a:spcBef>
              <a:buClrTx/>
              <a:buSzTx/>
              <a:buFontTx/>
              <a:buNone/>
              <a:defRPr/>
            </a:pPr>
            <a:endParaRPr lang="en-US" altLang="zh-CN" sz="3200" b="1" dirty="0" smtClean="0">
              <a:solidFill>
                <a:schemeClr val="tx2"/>
              </a:solidFill>
              <a:effectLst>
                <a:outerShdw blurRad="38100" dist="38100" dir="2700000" algn="tl">
                  <a:srgbClr val="000000"/>
                </a:outerShdw>
              </a:effectLst>
            </a:endParaRPr>
          </a:p>
          <a:p>
            <a:pPr algn="ctr">
              <a:spcBef>
                <a:spcPct val="0"/>
              </a:spcBef>
              <a:buClrTx/>
              <a:buSzTx/>
              <a:buFontTx/>
              <a:buNone/>
              <a:defRPr/>
            </a:pPr>
            <a:endParaRPr lang="en-US" altLang="zh-CN" sz="3200" b="1" dirty="0" smtClean="0">
              <a:solidFill>
                <a:schemeClr val="tx2"/>
              </a:solidFill>
              <a:effectLst>
                <a:outerShdw blurRad="38100" dist="38100" dir="2700000" algn="tl">
                  <a:srgbClr val="000000"/>
                </a:outerShdw>
              </a:effectLst>
            </a:endParaRPr>
          </a:p>
          <a:p>
            <a:pPr algn="ctr">
              <a:spcBef>
                <a:spcPct val="0"/>
              </a:spcBef>
              <a:buClrTx/>
              <a:buSzTx/>
              <a:buFontTx/>
              <a:buNone/>
              <a:defRPr/>
            </a:pPr>
            <a:endParaRPr lang="en-US" altLang="zh-CN" sz="3200" b="1" dirty="0" smtClean="0">
              <a:solidFill>
                <a:schemeClr val="tx2"/>
              </a:solidFill>
              <a:effectLst>
                <a:outerShdw blurRad="38100" dist="38100" dir="2700000" algn="tl">
                  <a:srgbClr val="000000"/>
                </a:outerShdw>
              </a:effectLst>
            </a:endParaRPr>
          </a:p>
          <a:p>
            <a:pPr algn="ctr">
              <a:spcBef>
                <a:spcPct val="0"/>
              </a:spcBef>
              <a:buClrTx/>
              <a:buSzTx/>
              <a:buFontTx/>
              <a:buNone/>
              <a:defRPr/>
            </a:pPr>
            <a:r>
              <a:rPr lang="en-US" altLang="zh-CN" sz="3200" b="1" dirty="0" smtClean="0">
                <a:solidFill>
                  <a:schemeClr val="accent2">
                    <a:lumMod val="75000"/>
                  </a:schemeClr>
                </a:solidFill>
                <a:effectLst>
                  <a:outerShdw blurRad="38100" dist="38100" dir="2700000" algn="tl">
                    <a:srgbClr val="000000"/>
                  </a:outerShdw>
                </a:effectLst>
              </a:rPr>
              <a:t>Analysis of Big Data</a:t>
            </a:r>
          </a:p>
          <a:p>
            <a:pPr algn="ctr">
              <a:spcBef>
                <a:spcPct val="0"/>
              </a:spcBef>
              <a:buClrTx/>
              <a:buSzTx/>
              <a:buFontTx/>
              <a:buNone/>
              <a:defRPr/>
            </a:pPr>
            <a:endParaRPr lang="en-US" altLang="en-US" sz="3200" b="1" dirty="0" smtClean="0">
              <a:solidFill>
                <a:schemeClr val="accent2">
                  <a:lumMod val="75000"/>
                </a:schemeClr>
              </a:solidFill>
              <a:effectLst>
                <a:outerShdw blurRad="38100" dist="38100" dir="2700000" algn="tl">
                  <a:srgbClr val="000000"/>
                </a:outerShdw>
              </a:effectLst>
            </a:endParaRPr>
          </a:p>
          <a:p>
            <a:pPr algn="ctr">
              <a:spcBef>
                <a:spcPct val="0"/>
              </a:spcBef>
              <a:buClrTx/>
              <a:buSzTx/>
              <a:buFontTx/>
              <a:buNone/>
              <a:defRPr/>
            </a:pPr>
            <a:r>
              <a:rPr lang="en-US" altLang="en-US" sz="3200" b="1" dirty="0" smtClean="0">
                <a:solidFill>
                  <a:schemeClr val="accent2">
                    <a:lumMod val="75000"/>
                  </a:schemeClr>
                </a:solidFill>
                <a:effectLst>
                  <a:outerShdw blurRad="38100" dist="38100" dir="2700000" algn="tl">
                    <a:srgbClr val="000000"/>
                  </a:outerShdw>
                </a:effectLst>
              </a:rPr>
              <a:t>DATA 6300/CIS 6180</a:t>
            </a:r>
          </a:p>
          <a:p>
            <a:pPr algn="ctr">
              <a:spcBef>
                <a:spcPct val="0"/>
              </a:spcBef>
              <a:buClrTx/>
              <a:buSzTx/>
              <a:buFontTx/>
              <a:buNone/>
              <a:defRPr/>
            </a:pPr>
            <a:endParaRPr lang="en-US" altLang="en-US" sz="3200" b="1" dirty="0" smtClean="0">
              <a:solidFill>
                <a:schemeClr val="accent2">
                  <a:lumMod val="75000"/>
                </a:schemeClr>
              </a:solidFill>
              <a:effectLst>
                <a:outerShdw blurRad="38100" dist="38100" dir="2700000" algn="tl">
                  <a:srgbClr val="000000"/>
                </a:outerShdw>
              </a:effectLst>
            </a:endParaRPr>
          </a:p>
          <a:p>
            <a:pPr algn="ctr">
              <a:spcBef>
                <a:spcPct val="0"/>
              </a:spcBef>
              <a:buClrTx/>
              <a:buSzTx/>
              <a:buFontTx/>
              <a:buNone/>
              <a:defRPr/>
            </a:pPr>
            <a:r>
              <a:rPr lang="en-US" altLang="en-US" sz="3200" b="1" dirty="0" smtClean="0">
                <a:solidFill>
                  <a:schemeClr val="accent2">
                    <a:lumMod val="75000"/>
                  </a:schemeClr>
                </a:solidFill>
                <a:effectLst>
                  <a:outerShdw blurRad="38100" dist="38100" dir="2700000" algn="tl">
                    <a:srgbClr val="000000"/>
                  </a:outerShdw>
                </a:effectLst>
              </a:rPr>
              <a:t>Winter 2024</a:t>
            </a:r>
          </a:p>
          <a:p>
            <a:pPr algn="ctr">
              <a:spcBef>
                <a:spcPct val="0"/>
              </a:spcBef>
              <a:buClrTx/>
              <a:buSzTx/>
              <a:buFontTx/>
              <a:buNone/>
              <a:defRPr/>
            </a:pPr>
            <a:endParaRPr lang="en-US" altLang="en-US" sz="3200" b="1" dirty="0" smtClean="0">
              <a:solidFill>
                <a:schemeClr val="accent2">
                  <a:lumMod val="75000"/>
                </a:schemeClr>
              </a:solidFill>
              <a:effectLst>
                <a:outerShdw blurRad="38100" dist="38100" dir="2700000" algn="tl">
                  <a:srgbClr val="000000"/>
                </a:outerShdw>
              </a:effectLst>
            </a:endParaRPr>
          </a:p>
          <a:p>
            <a:pPr algn="ctr">
              <a:spcBef>
                <a:spcPct val="0"/>
              </a:spcBef>
              <a:buClrTx/>
              <a:buSzTx/>
              <a:buFontTx/>
              <a:buNone/>
              <a:defRPr/>
            </a:pPr>
            <a:r>
              <a:rPr lang="en-US" altLang="en-US" sz="3200" b="1" dirty="0" smtClean="0">
                <a:solidFill>
                  <a:schemeClr val="accent2">
                    <a:lumMod val="75000"/>
                  </a:schemeClr>
                </a:solidFill>
                <a:effectLst>
                  <a:outerShdw blurRad="38100" dist="38100" dir="2700000" algn="tl">
                    <a:srgbClr val="000000"/>
                  </a:outerShdw>
                </a:effectLst>
              </a:rPr>
              <a:t>University of Guelph</a:t>
            </a:r>
          </a:p>
          <a:p>
            <a:pPr algn="ctr">
              <a:spcBef>
                <a:spcPct val="0"/>
              </a:spcBef>
              <a:buClrTx/>
              <a:buSzTx/>
              <a:buFontTx/>
              <a:buNone/>
              <a:defRPr/>
            </a:pPr>
            <a:endParaRPr lang="en-US" altLang="en-US" sz="3200" b="1" dirty="0">
              <a:solidFill>
                <a:schemeClr val="accent2">
                  <a:lumMod val="75000"/>
                </a:schemeClr>
              </a:solidFill>
              <a:effectLst>
                <a:outerShdw blurRad="38100" dist="38100" dir="2700000" algn="tl">
                  <a:srgbClr val="000000"/>
                </a:outerShdw>
              </a:effectLst>
            </a:endParaRPr>
          </a:p>
          <a:p>
            <a:pPr algn="ctr">
              <a:spcBef>
                <a:spcPct val="0"/>
              </a:spcBef>
              <a:buClrTx/>
              <a:buSzTx/>
              <a:buFontTx/>
              <a:buNone/>
              <a:defRPr/>
            </a:pPr>
            <a:r>
              <a:rPr lang="en-US" altLang="en-US" sz="3200" b="1" dirty="0" smtClean="0">
                <a:solidFill>
                  <a:schemeClr val="accent2">
                    <a:lumMod val="75000"/>
                  </a:schemeClr>
                </a:solidFill>
                <a:effectLst>
                  <a:outerShdw blurRad="38100" dist="38100" dir="2700000" algn="tl">
                    <a:srgbClr val="000000"/>
                  </a:outerShdw>
                </a:effectLst>
              </a:rPr>
              <a:t>Lecturer in Charge: Taiwo Omomule, PhD.</a:t>
            </a:r>
          </a:p>
        </p:txBody>
      </p:sp>
    </p:spTree>
    <p:extLst>
      <p:ext uri="{BB962C8B-B14F-4D97-AF65-F5344CB8AC3E}">
        <p14:creationId xmlns:p14="http://schemas.microsoft.com/office/powerpoint/2010/main" val="390700938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55246" y="1879996"/>
            <a:ext cx="15773400" cy="6527007"/>
          </a:xfrm>
        </p:spPr>
        <p:txBody>
          <a:bodyPr>
            <a:normAutofit/>
          </a:bodyPr>
          <a:lstStyle/>
          <a:p>
            <a:pPr>
              <a:defRPr/>
            </a:pPr>
            <a:r>
              <a:rPr lang="en-US" sz="3600" dirty="0" err="1">
                <a:latin typeface="Tahoma" panose="020B0604030504040204" pitchFamily="34" charset="0"/>
                <a:ea typeface="Tahoma" panose="020B0604030504040204" pitchFamily="34" charset="0"/>
                <a:cs typeface="Tahoma" panose="020B0604030504040204" pitchFamily="34" charset="0"/>
              </a:rPr>
              <a:t>DataFrame</a:t>
            </a:r>
            <a:r>
              <a:rPr lang="en-US" sz="3600" dirty="0">
                <a:latin typeface="Tahoma" panose="020B0604030504040204" pitchFamily="34" charset="0"/>
                <a:ea typeface="Tahoma" panose="020B0604030504040204" pitchFamily="34" charset="0"/>
                <a:cs typeface="Tahoma" panose="020B0604030504040204" pitchFamily="34" charset="0"/>
              </a:rPr>
              <a:t>:</a:t>
            </a:r>
          </a:p>
          <a:p>
            <a:pPr lvl="1">
              <a:defRPr/>
            </a:pPr>
            <a:r>
              <a:rPr lang="en-US" sz="3600" dirty="0">
                <a:latin typeface="Tahoma" panose="020B0604030504040204" pitchFamily="34" charset="0"/>
                <a:ea typeface="Tahoma" panose="020B0604030504040204" pitchFamily="34" charset="0"/>
                <a:cs typeface="Tahoma" panose="020B0604030504040204" pitchFamily="34" charset="0"/>
              </a:rPr>
              <a:t>Unlike an RDD, data organized into named columns, e.g. a table in a relational database.</a:t>
            </a:r>
          </a:p>
          <a:p>
            <a:pPr lvl="1">
              <a:defRPr/>
            </a:pPr>
            <a:r>
              <a:rPr lang="en-US" sz="3600" dirty="0">
                <a:latin typeface="Tahoma" panose="020B0604030504040204" pitchFamily="34" charset="0"/>
                <a:ea typeface="Tahoma" panose="020B0604030504040204" pitchFamily="34" charset="0"/>
                <a:cs typeface="Tahoma" panose="020B0604030504040204" pitchFamily="34" charset="0"/>
              </a:rPr>
              <a:t>Imposes a structure onto a distributed collection of data, allowing higher-level abstraction</a:t>
            </a:r>
          </a:p>
          <a:p>
            <a:pPr>
              <a:defRPr/>
            </a:pPr>
            <a:r>
              <a:rPr lang="en-US" sz="3600" dirty="0">
                <a:latin typeface="Tahoma" panose="020B0604030504040204" pitchFamily="34" charset="0"/>
                <a:ea typeface="Tahoma" panose="020B0604030504040204" pitchFamily="34" charset="0"/>
                <a:cs typeface="Tahoma" panose="020B0604030504040204" pitchFamily="34" charset="0"/>
              </a:rPr>
              <a:t>Dataset:</a:t>
            </a:r>
          </a:p>
          <a:p>
            <a:pPr lvl="1">
              <a:defRPr/>
            </a:pPr>
            <a:r>
              <a:rPr lang="en-US" sz="3600" dirty="0">
                <a:latin typeface="Tahoma" panose="020B0604030504040204" pitchFamily="34" charset="0"/>
                <a:ea typeface="Tahoma" panose="020B0604030504040204" pitchFamily="34" charset="0"/>
                <a:cs typeface="Tahoma" panose="020B0604030504040204" pitchFamily="34" charset="0"/>
              </a:rPr>
              <a:t>Extension of </a:t>
            </a:r>
            <a:r>
              <a:rPr lang="en-US" sz="3600" dirty="0" err="1">
                <a:latin typeface="Tahoma" panose="020B0604030504040204" pitchFamily="34" charset="0"/>
                <a:ea typeface="Tahoma" panose="020B0604030504040204" pitchFamily="34" charset="0"/>
                <a:cs typeface="Tahoma" panose="020B0604030504040204" pitchFamily="34" charset="0"/>
              </a:rPr>
              <a:t>DataFrame</a:t>
            </a:r>
            <a:r>
              <a:rPr lang="en-US" sz="3600" dirty="0">
                <a:latin typeface="Tahoma" panose="020B0604030504040204" pitchFamily="34" charset="0"/>
                <a:ea typeface="Tahoma" panose="020B0604030504040204" pitchFamily="34" charset="0"/>
                <a:cs typeface="Tahoma" panose="020B0604030504040204" pitchFamily="34" charset="0"/>
              </a:rPr>
              <a:t> API which provides type-safe, object-oriented programming interface (compile-time error detection)</a:t>
            </a:r>
          </a:p>
          <a:p>
            <a:pPr marL="0" indent="0">
              <a:buNone/>
              <a:defRPr/>
            </a:pPr>
            <a:r>
              <a:rPr lang="en-US" sz="3600" dirty="0">
                <a:latin typeface="Tahoma" panose="020B0604030504040204" pitchFamily="34" charset="0"/>
                <a:ea typeface="Tahoma" panose="020B0604030504040204" pitchFamily="34" charset="0"/>
                <a:cs typeface="Tahoma" panose="020B0604030504040204" pitchFamily="34" charset="0"/>
              </a:rPr>
              <a:t>Both built on Spark SQL engine &amp; use Catalyst to generate optimized logical and physical query plan; both can be converted to an RDD</a:t>
            </a:r>
          </a:p>
        </p:txBody>
      </p:sp>
      <p:sp>
        <p:nvSpPr>
          <p:cNvPr id="41990" name="TextBox 6"/>
          <p:cNvSpPr txBox="1">
            <a:spLocks noChangeArrowheads="1"/>
          </p:cNvSpPr>
          <p:nvPr/>
        </p:nvSpPr>
        <p:spPr bwMode="auto">
          <a:xfrm>
            <a:off x="4936170" y="8404998"/>
            <a:ext cx="13138533"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2100" dirty="0">
                <a:solidFill>
                  <a:schemeClr val="tx1"/>
                </a:solidFill>
                <a:latin typeface="Arial" panose="020B0604020202020204" pitchFamily="34" charset="0"/>
              </a:rPr>
              <a:t>https://data-flair.training/blogs/apache-spark-rdd-vs-dataframe-vs-dataset/</a:t>
            </a:r>
          </a:p>
          <a:p>
            <a:pPr>
              <a:spcBef>
                <a:spcPct val="0"/>
              </a:spcBef>
              <a:buSzTx/>
              <a:buFontTx/>
              <a:buNone/>
            </a:pPr>
            <a:r>
              <a:rPr lang="en-US" altLang="en-US" sz="2100" dirty="0">
                <a:solidFill>
                  <a:schemeClr val="tx1"/>
                </a:solidFill>
                <a:latin typeface="Arial" panose="020B0604020202020204" pitchFamily="34" charset="0"/>
              </a:rPr>
              <a:t>https://databricks.com/blog/2016/07/14/a-tale-of-three-apache-spark-apis-rdds-dataframes-and-datasets.html</a:t>
            </a:r>
          </a:p>
        </p:txBody>
      </p:sp>
      <p:sp>
        <p:nvSpPr>
          <p:cNvPr id="8" name="object 27"/>
          <p:cNvSpPr/>
          <p:nvPr/>
        </p:nvSpPr>
        <p:spPr>
          <a:xfrm>
            <a:off x="14478000" y="-1333500"/>
            <a:ext cx="5850635" cy="5850635"/>
          </a:xfrm>
          <a:prstGeom prst="rect">
            <a:avLst/>
          </a:prstGeom>
          <a:blipFill>
            <a:blip r:embed="rId5" cstate="print"/>
            <a:stretch>
              <a:fillRect/>
            </a:stretch>
          </a:blipFill>
        </p:spPr>
        <p:txBody>
          <a:bodyPr wrap="square" lIns="0" tIns="0" rIns="0" bIns="0" rtlCol="0">
            <a:noAutofit/>
          </a:bodyPr>
          <a:lstStyle/>
          <a:p>
            <a:endParaRPr/>
          </a:p>
        </p:txBody>
      </p:sp>
      <p:sp>
        <p:nvSpPr>
          <p:cNvPr id="9"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10" name="Text Box 1"/>
          <p:cNvSpPr txBox="1">
            <a:spLocks noChangeArrowheads="1"/>
          </p:cNvSpPr>
          <p:nvPr/>
        </p:nvSpPr>
        <p:spPr bwMode="auto">
          <a:xfrm>
            <a:off x="1257300" y="647700"/>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err="1" smtClean="0">
                <a:solidFill>
                  <a:srgbClr val="680E42"/>
                </a:solidFill>
                <a:latin typeface="Tahoma"/>
                <a:cs typeface="Tahoma"/>
              </a:rPr>
              <a:t>DataFrame</a:t>
            </a:r>
            <a:r>
              <a:rPr lang="en-US" sz="6600" spc="-76" dirty="0" smtClean="0">
                <a:solidFill>
                  <a:srgbClr val="680E42"/>
                </a:solidFill>
                <a:latin typeface="Tahoma"/>
                <a:cs typeface="Tahoma"/>
              </a:rPr>
              <a:t> and Dataset</a:t>
            </a:r>
            <a:endParaRPr lang="en-US" sz="6599" dirty="0">
              <a:latin typeface="Calibri Light" panose="020F0302020204030204" pitchFamily="34" charset="0"/>
            </a:endParaRPr>
          </a:p>
        </p:txBody>
      </p:sp>
    </p:spTree>
    <p:extLst>
      <p:ext uri="{BB962C8B-B14F-4D97-AF65-F5344CB8AC3E}">
        <p14:creationId xmlns:p14="http://schemas.microsoft.com/office/powerpoint/2010/main" val="10441505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02395" y="2354611"/>
            <a:ext cx="15773400" cy="6527007"/>
          </a:xfrm>
        </p:spPr>
        <p:txBody>
          <a:bodyPr>
            <a:normAutofit/>
          </a:bodyPr>
          <a:lstStyle/>
          <a:p>
            <a:pPr>
              <a:defRPr/>
            </a:pPr>
            <a:r>
              <a:rPr lang="en-US" sz="3600" dirty="0" smtClean="0">
                <a:latin typeface="Tahoma" panose="020B0604030504040204" pitchFamily="34" charset="0"/>
                <a:ea typeface="Tahoma" panose="020B0604030504040204" pitchFamily="34" charset="0"/>
                <a:cs typeface="Tahoma" panose="020B0604030504040204" pitchFamily="34" charset="0"/>
              </a:rPr>
              <a:t>Format of how </a:t>
            </a:r>
            <a:r>
              <a:rPr lang="en-US" sz="3600" dirty="0">
                <a:latin typeface="Tahoma" panose="020B0604030504040204" pitchFamily="34" charset="0"/>
                <a:ea typeface="Tahoma" panose="020B0604030504040204" pitchFamily="34" charset="0"/>
                <a:cs typeface="Tahoma" panose="020B0604030504040204" pitchFamily="34" charset="0"/>
              </a:rPr>
              <a:t>data and variables are categorized based on their data types like integers, strings, or </a:t>
            </a:r>
            <a:r>
              <a:rPr lang="en-US" sz="3600" dirty="0" smtClean="0">
                <a:latin typeface="Tahoma" panose="020B0604030504040204" pitchFamily="34" charset="0"/>
                <a:ea typeface="Tahoma" panose="020B0604030504040204" pitchFamily="34" charset="0"/>
                <a:cs typeface="Tahoma" panose="020B0604030504040204" pitchFamily="34" charset="0"/>
              </a:rPr>
              <a:t>Boolean</a:t>
            </a:r>
          </a:p>
          <a:p>
            <a:pPr>
              <a:defRPr/>
            </a:pPr>
            <a:r>
              <a:rPr lang="en-US" sz="3600" dirty="0" smtClean="0">
                <a:latin typeface="Tahoma" panose="020B0604030504040204" pitchFamily="34" charset="0"/>
                <a:ea typeface="Tahoma" panose="020B0604030504040204" pitchFamily="34" charset="0"/>
                <a:cs typeface="Tahoma" panose="020B0604030504040204" pitchFamily="34" charset="0"/>
              </a:rPr>
              <a:t>Python </a:t>
            </a:r>
            <a:r>
              <a:rPr lang="en-US" sz="3600" dirty="0">
                <a:latin typeface="Tahoma" panose="020B0604030504040204" pitchFamily="34" charset="0"/>
                <a:ea typeface="Tahoma" panose="020B0604030504040204" pitchFamily="34" charset="0"/>
                <a:cs typeface="Tahoma" panose="020B0604030504040204" pitchFamily="34" charset="0"/>
              </a:rPr>
              <a:t>&amp; R don’t have compile-time type safety checks, so </a:t>
            </a:r>
            <a:r>
              <a:rPr lang="en-US" sz="3600" i="1" dirty="0">
                <a:latin typeface="Tahoma" panose="020B0604030504040204" pitchFamily="34" charset="0"/>
                <a:ea typeface="Tahoma" panose="020B0604030504040204" pitchFamily="34" charset="0"/>
                <a:cs typeface="Tahoma" panose="020B0604030504040204" pitchFamily="34" charset="0"/>
              </a:rPr>
              <a:t>only</a:t>
            </a:r>
            <a:r>
              <a:rPr lang="en-US" sz="3600" dirty="0">
                <a:latin typeface="Tahoma" panose="020B0604030504040204" pitchFamily="34" charset="0"/>
                <a:ea typeface="Tahoma" panose="020B0604030504040204" pitchFamily="34" charset="0"/>
                <a:cs typeface="Tahoma" panose="020B0604030504040204" pitchFamily="34" charset="0"/>
              </a:rPr>
              <a:t> support </a:t>
            </a:r>
            <a:r>
              <a:rPr lang="en-US" sz="3600" dirty="0" err="1">
                <a:latin typeface="Tahoma" panose="020B0604030504040204" pitchFamily="34" charset="0"/>
                <a:ea typeface="Tahoma" panose="020B0604030504040204" pitchFamily="34" charset="0"/>
                <a:cs typeface="Tahoma" panose="020B0604030504040204" pitchFamily="34" charset="0"/>
              </a:rPr>
              <a:t>DataFrame</a:t>
            </a:r>
            <a:endParaRPr lang="en-US" sz="3600" dirty="0">
              <a:latin typeface="Tahoma" panose="020B0604030504040204" pitchFamily="34" charset="0"/>
              <a:ea typeface="Tahoma" panose="020B0604030504040204" pitchFamily="34" charset="0"/>
              <a:cs typeface="Tahoma" panose="020B0604030504040204" pitchFamily="34" charset="0"/>
            </a:endParaRPr>
          </a:p>
          <a:p>
            <a:pPr lvl="1">
              <a:defRPr/>
            </a:pPr>
            <a:r>
              <a:rPr lang="en-US" sz="3600" dirty="0">
                <a:latin typeface="Tahoma" panose="020B0604030504040204" pitchFamily="34" charset="0"/>
                <a:ea typeface="Tahoma" panose="020B0604030504040204" pitchFamily="34" charset="0"/>
                <a:cs typeface="Tahoma" panose="020B0604030504040204" pitchFamily="34" charset="0"/>
              </a:rPr>
              <a:t>Error detection only at runtime</a:t>
            </a:r>
          </a:p>
          <a:p>
            <a:pPr>
              <a:defRPr/>
            </a:pPr>
            <a:r>
              <a:rPr lang="en-US" sz="3600" dirty="0">
                <a:latin typeface="Tahoma" panose="020B0604030504040204" pitchFamily="34" charset="0"/>
                <a:ea typeface="Tahoma" panose="020B0604030504040204" pitchFamily="34" charset="0"/>
                <a:cs typeface="Tahoma" panose="020B0604030504040204" pitchFamily="34" charset="0"/>
              </a:rPr>
              <a:t>Java &amp; Scala support compile-time type safety checks, so support </a:t>
            </a:r>
            <a:r>
              <a:rPr lang="en-US" sz="3600" i="1" dirty="0">
                <a:latin typeface="Tahoma" panose="020B0604030504040204" pitchFamily="34" charset="0"/>
                <a:ea typeface="Tahoma" panose="020B0604030504040204" pitchFamily="34" charset="0"/>
                <a:cs typeface="Tahoma" panose="020B0604030504040204" pitchFamily="34" charset="0"/>
              </a:rPr>
              <a:t>both</a:t>
            </a:r>
            <a:r>
              <a:rPr lang="en-US" sz="3600" dirty="0">
                <a:latin typeface="Tahoma" panose="020B0604030504040204" pitchFamily="34" charset="0"/>
                <a:ea typeface="Tahoma" panose="020B0604030504040204" pitchFamily="34" charset="0"/>
                <a:cs typeface="Tahoma" panose="020B0604030504040204" pitchFamily="34" charset="0"/>
              </a:rPr>
              <a:t> </a:t>
            </a:r>
            <a:r>
              <a:rPr lang="en-US" sz="3600" dirty="0" err="1">
                <a:latin typeface="Tahoma" panose="020B0604030504040204" pitchFamily="34" charset="0"/>
                <a:ea typeface="Tahoma" panose="020B0604030504040204" pitchFamily="34" charset="0"/>
                <a:cs typeface="Tahoma" panose="020B0604030504040204" pitchFamily="34" charset="0"/>
              </a:rPr>
              <a:t>DataSet</a:t>
            </a:r>
            <a:r>
              <a:rPr lang="en-US" sz="3600" dirty="0">
                <a:latin typeface="Tahoma" panose="020B0604030504040204" pitchFamily="34" charset="0"/>
                <a:ea typeface="Tahoma" panose="020B0604030504040204" pitchFamily="34" charset="0"/>
                <a:cs typeface="Tahoma" panose="020B0604030504040204" pitchFamily="34" charset="0"/>
              </a:rPr>
              <a:t> and </a:t>
            </a:r>
            <a:r>
              <a:rPr lang="en-US" sz="3600" dirty="0" err="1">
                <a:latin typeface="Tahoma" panose="020B0604030504040204" pitchFamily="34" charset="0"/>
                <a:ea typeface="Tahoma" panose="020B0604030504040204" pitchFamily="34" charset="0"/>
                <a:cs typeface="Tahoma" panose="020B0604030504040204" pitchFamily="34" charset="0"/>
              </a:rPr>
              <a:t>DataFrame</a:t>
            </a:r>
            <a:endParaRPr lang="en-US" sz="3600" dirty="0">
              <a:latin typeface="Tahoma" panose="020B0604030504040204" pitchFamily="34" charset="0"/>
              <a:ea typeface="Tahoma" panose="020B0604030504040204" pitchFamily="34" charset="0"/>
              <a:cs typeface="Tahoma" panose="020B0604030504040204" pitchFamily="34" charset="0"/>
            </a:endParaRPr>
          </a:p>
          <a:p>
            <a:pPr lvl="1">
              <a:defRPr/>
            </a:pPr>
            <a:r>
              <a:rPr lang="en-US" sz="3600" dirty="0">
                <a:latin typeface="Tahoma" panose="020B0604030504040204" pitchFamily="34" charset="0"/>
                <a:ea typeface="Tahoma" panose="020B0604030504040204" pitchFamily="34" charset="0"/>
                <a:cs typeface="Tahoma" panose="020B0604030504040204" pitchFamily="34" charset="0"/>
              </a:rPr>
              <a:t>Dataset APIs are all expressed as lambda functions and JVM typed objects</a:t>
            </a:r>
          </a:p>
          <a:p>
            <a:pPr lvl="1">
              <a:defRPr/>
            </a:pPr>
            <a:r>
              <a:rPr lang="en-US" sz="3600" dirty="0">
                <a:latin typeface="Tahoma" panose="020B0604030504040204" pitchFamily="34" charset="0"/>
                <a:ea typeface="Tahoma" panose="020B0604030504040204" pitchFamily="34" charset="0"/>
                <a:cs typeface="Tahoma" panose="020B0604030504040204" pitchFamily="34" charset="0"/>
              </a:rPr>
              <a:t>any mismatch of typed-parameters will be detected at compile time.</a:t>
            </a:r>
          </a:p>
        </p:txBody>
      </p:sp>
      <p:sp>
        <p:nvSpPr>
          <p:cNvPr id="43014" name="TextBox 6"/>
          <p:cNvSpPr txBox="1">
            <a:spLocks noChangeArrowheads="1"/>
          </p:cNvSpPr>
          <p:nvPr/>
        </p:nvSpPr>
        <p:spPr bwMode="auto">
          <a:xfrm>
            <a:off x="3200400" y="9144000"/>
            <a:ext cx="1130309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1800" dirty="0">
                <a:solidFill>
                  <a:schemeClr val="tx1"/>
                </a:solidFill>
                <a:latin typeface="Arial" panose="020B0604020202020204" pitchFamily="34" charset="0"/>
              </a:rPr>
              <a:t>https://databricks.com/blog/2016/07/14/a-tale-of-three-apache-spark-apis-rdds-dataframes-and-datasets.html</a:t>
            </a:r>
          </a:p>
        </p:txBody>
      </p:sp>
      <p:sp>
        <p:nvSpPr>
          <p:cNvPr id="8" name="object 27"/>
          <p:cNvSpPr/>
          <p:nvPr/>
        </p:nvSpPr>
        <p:spPr>
          <a:xfrm>
            <a:off x="14478000" y="-1333500"/>
            <a:ext cx="5850635" cy="5850635"/>
          </a:xfrm>
          <a:prstGeom prst="rect">
            <a:avLst/>
          </a:prstGeom>
          <a:blipFill>
            <a:blip r:embed="rId5" cstate="print"/>
            <a:stretch>
              <a:fillRect/>
            </a:stretch>
          </a:blipFill>
        </p:spPr>
        <p:txBody>
          <a:bodyPr wrap="square" lIns="0" tIns="0" rIns="0" bIns="0" rtlCol="0">
            <a:noAutofit/>
          </a:bodyPr>
          <a:lstStyle/>
          <a:p>
            <a:endParaRPr/>
          </a:p>
        </p:txBody>
      </p:sp>
      <p:sp>
        <p:nvSpPr>
          <p:cNvPr id="9"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10" name="Text Box 1"/>
          <p:cNvSpPr txBox="1">
            <a:spLocks noChangeArrowheads="1"/>
          </p:cNvSpPr>
          <p:nvPr/>
        </p:nvSpPr>
        <p:spPr bwMode="auto">
          <a:xfrm>
            <a:off x="1287428" y="1002215"/>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API Distinction: Typing</a:t>
            </a:r>
            <a:endParaRPr lang="en-US" sz="6599" dirty="0">
              <a:latin typeface="Calibri Light" panose="020F0302020204030204" pitchFamily="34" charset="0"/>
            </a:endParaRPr>
          </a:p>
        </p:txBody>
      </p:sp>
    </p:spTree>
    <p:extLst>
      <p:ext uri="{BB962C8B-B14F-4D97-AF65-F5344CB8AC3E}">
        <p14:creationId xmlns:p14="http://schemas.microsoft.com/office/powerpoint/2010/main" val="290122701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Content Placeholder 2"/>
          <p:cNvSpPr>
            <a:spLocks noGrp="1" noChangeArrowheads="1"/>
          </p:cNvSpPr>
          <p:nvPr>
            <p:ph idx="1"/>
          </p:nvPr>
        </p:nvSpPr>
        <p:spPr/>
        <p:txBody>
          <a:bodyPr/>
          <a:lstStyle/>
          <a:p>
            <a:r>
              <a:rPr lang="en-US" altLang="en-US" sz="4000" dirty="0" smtClean="0">
                <a:latin typeface="Tahoma" panose="020B0604030504040204" pitchFamily="34" charset="0"/>
                <a:ea typeface="Tahoma" panose="020B0604030504040204" pitchFamily="34" charset="0"/>
                <a:cs typeface="Tahoma" panose="020B0604030504040204" pitchFamily="34" charset="0"/>
              </a:rPr>
              <a:t>Spark SQL</a:t>
            </a:r>
          </a:p>
          <a:p>
            <a:r>
              <a:rPr lang="en-US" altLang="en-US" sz="4000" dirty="0" smtClean="0">
                <a:latin typeface="Tahoma" panose="020B0604030504040204" pitchFamily="34" charset="0"/>
                <a:ea typeface="Tahoma" panose="020B0604030504040204" pitchFamily="34" charset="0"/>
                <a:cs typeface="Tahoma" panose="020B0604030504040204" pitchFamily="34" charset="0"/>
              </a:rPr>
              <a:t>Spark Streaming – stream processing of live </a:t>
            </a:r>
            <a:r>
              <a:rPr lang="en-US" altLang="en-US" sz="4000" dirty="0" err="1" smtClean="0">
                <a:latin typeface="Tahoma" panose="020B0604030504040204" pitchFamily="34" charset="0"/>
                <a:ea typeface="Tahoma" panose="020B0604030504040204" pitchFamily="34" charset="0"/>
                <a:cs typeface="Tahoma" panose="020B0604030504040204" pitchFamily="34" charset="0"/>
              </a:rPr>
              <a:t>datastreams</a:t>
            </a:r>
            <a:endParaRPr lang="en-US" altLang="en-US" sz="4000" dirty="0" smtClean="0">
              <a:latin typeface="Tahoma" panose="020B0604030504040204" pitchFamily="34" charset="0"/>
              <a:ea typeface="Tahoma" panose="020B0604030504040204" pitchFamily="34" charset="0"/>
              <a:cs typeface="Tahoma" panose="020B0604030504040204" pitchFamily="34" charset="0"/>
            </a:endParaRPr>
          </a:p>
          <a:p>
            <a:r>
              <a:rPr lang="en-US" altLang="en-US" sz="4000" dirty="0" err="1" smtClean="0">
                <a:latin typeface="Tahoma" panose="020B0604030504040204" pitchFamily="34" charset="0"/>
                <a:ea typeface="Tahoma" panose="020B0604030504040204" pitchFamily="34" charset="0"/>
                <a:cs typeface="Tahoma" panose="020B0604030504040204" pitchFamily="34" charset="0"/>
              </a:rPr>
              <a:t>MLlib</a:t>
            </a:r>
            <a:r>
              <a:rPr lang="en-US" altLang="en-US" sz="4000" dirty="0" smtClean="0">
                <a:latin typeface="Tahoma" panose="020B0604030504040204" pitchFamily="34" charset="0"/>
                <a:ea typeface="Tahoma" panose="020B0604030504040204" pitchFamily="34" charset="0"/>
                <a:cs typeface="Tahoma" panose="020B0604030504040204" pitchFamily="34" charset="0"/>
              </a:rPr>
              <a:t> - machine learning</a:t>
            </a:r>
          </a:p>
          <a:p>
            <a:r>
              <a:rPr lang="en-US" altLang="en-US" sz="4000" dirty="0" err="1" smtClean="0">
                <a:latin typeface="Tahoma" panose="020B0604030504040204" pitchFamily="34" charset="0"/>
                <a:ea typeface="Tahoma" panose="020B0604030504040204" pitchFamily="34" charset="0"/>
                <a:cs typeface="Tahoma" panose="020B0604030504040204" pitchFamily="34" charset="0"/>
              </a:rPr>
              <a:t>GraphX</a:t>
            </a:r>
            <a:r>
              <a:rPr lang="en-US" altLang="en-US" sz="4000" dirty="0" smtClean="0">
                <a:latin typeface="Tahoma" panose="020B0604030504040204" pitchFamily="34" charset="0"/>
                <a:ea typeface="Tahoma" panose="020B0604030504040204" pitchFamily="34" charset="0"/>
                <a:cs typeface="Tahoma" panose="020B0604030504040204" pitchFamily="34" charset="0"/>
              </a:rPr>
              <a:t> – graph manipulation</a:t>
            </a:r>
          </a:p>
          <a:p>
            <a:pPr lvl="1"/>
            <a:r>
              <a:rPr lang="en-US" altLang="en-US" sz="4000" dirty="0" smtClean="0">
                <a:latin typeface="Tahoma" panose="020B0604030504040204" pitchFamily="34" charset="0"/>
                <a:ea typeface="Tahoma" panose="020B0604030504040204" pitchFamily="34" charset="0"/>
                <a:cs typeface="Tahoma" panose="020B0604030504040204" pitchFamily="34" charset="0"/>
              </a:rPr>
              <a:t>extends Spark RDD with Graph abstraction: a directed </a:t>
            </a:r>
            <a:r>
              <a:rPr lang="en-US" altLang="en-US" sz="4000" dirty="0" err="1" smtClean="0">
                <a:latin typeface="Tahoma" panose="020B0604030504040204" pitchFamily="34" charset="0"/>
                <a:ea typeface="Tahoma" panose="020B0604030504040204" pitchFamily="34" charset="0"/>
                <a:cs typeface="Tahoma" panose="020B0604030504040204" pitchFamily="34" charset="0"/>
              </a:rPr>
              <a:t>multigraph</a:t>
            </a:r>
            <a:r>
              <a:rPr lang="en-US" altLang="en-US" sz="4000" dirty="0" smtClean="0">
                <a:latin typeface="Tahoma" panose="020B0604030504040204" pitchFamily="34" charset="0"/>
                <a:ea typeface="Tahoma" panose="020B0604030504040204" pitchFamily="34" charset="0"/>
                <a:cs typeface="Tahoma" panose="020B0604030504040204" pitchFamily="34" charset="0"/>
              </a:rPr>
              <a:t> with properties attached to each vertex and edge.</a:t>
            </a:r>
          </a:p>
        </p:txBody>
      </p:sp>
      <p:sp>
        <p:nvSpPr>
          <p:cNvPr id="7" name="object 27"/>
          <p:cNvSpPr/>
          <p:nvPr/>
        </p:nvSpPr>
        <p:spPr>
          <a:xfrm>
            <a:off x="14478000" y="-1333500"/>
            <a:ext cx="5850635" cy="5850635"/>
          </a:xfrm>
          <a:prstGeom prst="rect">
            <a:avLst/>
          </a:prstGeom>
          <a:blipFill>
            <a:blip r:embed="rId2" cstate="print"/>
            <a:stretch>
              <a:fillRect/>
            </a:stretch>
          </a:blipFill>
        </p:spPr>
        <p:txBody>
          <a:bodyPr wrap="square" lIns="0" tIns="0" rIns="0" bIns="0" rtlCol="0">
            <a:noAutofit/>
          </a:bodyPr>
          <a:lstStyle/>
          <a:p>
            <a:endParaRPr/>
          </a:p>
        </p:txBody>
      </p:sp>
      <p:sp>
        <p:nvSpPr>
          <p:cNvPr id="8"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9" name="Text Box 1"/>
          <p:cNvSpPr txBox="1">
            <a:spLocks noChangeArrowheads="1"/>
          </p:cNvSpPr>
          <p:nvPr/>
        </p:nvSpPr>
        <p:spPr bwMode="auto">
          <a:xfrm>
            <a:off x="1287428" y="1002215"/>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Apache Spark: Libraries “on top” of core that come with it</a:t>
            </a:r>
            <a:endParaRPr lang="en-US" sz="6599" dirty="0">
              <a:latin typeface="Calibri Light" panose="020F0302020204030204" pitchFamily="34" charset="0"/>
            </a:endParaRPr>
          </a:p>
        </p:txBody>
      </p:sp>
    </p:spTree>
    <p:extLst>
      <p:ext uri="{BB962C8B-B14F-4D97-AF65-F5344CB8AC3E}">
        <p14:creationId xmlns:p14="http://schemas.microsoft.com/office/powerpoint/2010/main" val="320526172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7"/>
          <p:cNvGraphicFramePr>
            <a:graphicFrameLocks noGrp="1"/>
          </p:cNvGraphicFramePr>
          <p:nvPr>
            <p:ph idx="1"/>
            <p:extLst>
              <p:ext uri="{D42A27DB-BD31-4B8C-83A1-F6EECF244321}">
                <p14:modId xmlns:p14="http://schemas.microsoft.com/office/powerpoint/2010/main" val="2671091441"/>
              </p:ext>
            </p:extLst>
          </p:nvPr>
        </p:nvGraphicFramePr>
        <p:xfrm>
          <a:off x="3735805" y="2587669"/>
          <a:ext cx="10172701" cy="6148398"/>
        </p:xfrm>
        <a:graphic>
          <a:graphicData uri="http://schemas.openxmlformats.org/drawingml/2006/table">
            <a:tbl>
              <a:tblPr firstRow="1" bandRow="1">
                <a:tableStyleId>{5C22544A-7EE6-4342-B048-85BDC9FD1C3A}</a:tableStyleId>
              </a:tblPr>
              <a:tblGrid>
                <a:gridCol w="2843981"/>
                <a:gridCol w="2901710"/>
                <a:gridCol w="4427010"/>
              </a:tblGrid>
              <a:tr h="937233">
                <a:tc>
                  <a:txBody>
                    <a:bodyPr/>
                    <a:lstStyle/>
                    <a:p>
                      <a:pPr algn="ctr"/>
                      <a:endParaRPr lang="en-US" sz="2700" dirty="0">
                        <a:latin typeface="Tahoma" panose="020B0604030504040204" pitchFamily="34" charset="0"/>
                      </a:endParaRPr>
                    </a:p>
                  </a:txBody>
                  <a:tcPr marL="57150" marR="57150" marT="57137" marB="57137" anchor="ctr"/>
                </a:tc>
                <a:tc>
                  <a:txBody>
                    <a:bodyPr/>
                    <a:lstStyle/>
                    <a:p>
                      <a:pPr algn="ctr"/>
                      <a:r>
                        <a:rPr lang="en-US" sz="2700" b="1" dirty="0">
                          <a:latin typeface="Tahoma" panose="020B0604030504040204" pitchFamily="34" charset="0"/>
                        </a:rPr>
                        <a:t>Hadoop MR</a:t>
                      </a:r>
                      <a:br>
                        <a:rPr lang="en-US" sz="2700" b="1" dirty="0">
                          <a:latin typeface="Tahoma" panose="020B0604030504040204" pitchFamily="34" charset="0"/>
                        </a:rPr>
                      </a:br>
                      <a:r>
                        <a:rPr lang="en-US" sz="2700" b="1" dirty="0">
                          <a:latin typeface="Tahoma" panose="020B0604030504040204" pitchFamily="34" charset="0"/>
                        </a:rPr>
                        <a:t>Record</a:t>
                      </a:r>
                      <a:endParaRPr lang="en-US" sz="2700" dirty="0">
                        <a:latin typeface="Tahoma" panose="020B0604030504040204" pitchFamily="34" charset="0"/>
                      </a:endParaRPr>
                    </a:p>
                  </a:txBody>
                  <a:tcPr marL="57150" marR="57150" marT="57137" marB="57137" anchor="ctr"/>
                </a:tc>
                <a:tc>
                  <a:txBody>
                    <a:bodyPr/>
                    <a:lstStyle/>
                    <a:p>
                      <a:pPr algn="ctr"/>
                      <a:r>
                        <a:rPr lang="en-US" sz="2700" b="1" dirty="0">
                          <a:latin typeface="Tahoma" panose="020B0604030504040204" pitchFamily="34" charset="0"/>
                        </a:rPr>
                        <a:t>Spark</a:t>
                      </a:r>
                      <a:br>
                        <a:rPr lang="en-US" sz="2700" b="1" dirty="0">
                          <a:latin typeface="Tahoma" panose="020B0604030504040204" pitchFamily="34" charset="0"/>
                        </a:rPr>
                      </a:br>
                      <a:r>
                        <a:rPr lang="en-US" sz="2700" b="1" dirty="0">
                          <a:latin typeface="Tahoma" panose="020B0604030504040204" pitchFamily="34" charset="0"/>
                        </a:rPr>
                        <a:t>Record (2014)</a:t>
                      </a:r>
                      <a:endParaRPr lang="en-US" sz="2700" dirty="0">
                        <a:latin typeface="Tahoma" panose="020B0604030504040204" pitchFamily="34" charset="0"/>
                      </a:endParaRPr>
                    </a:p>
                  </a:txBody>
                  <a:tcPr marL="57150" marR="57150" marT="57137" marB="57137" anchor="ctr"/>
                </a:tc>
              </a:tr>
              <a:tr h="556116">
                <a:tc>
                  <a:txBody>
                    <a:bodyPr/>
                    <a:lstStyle/>
                    <a:p>
                      <a:pPr algn="ctr"/>
                      <a:r>
                        <a:rPr lang="en-US" sz="2700" dirty="0">
                          <a:latin typeface="Tahoma" panose="020B0604030504040204" pitchFamily="34" charset="0"/>
                        </a:rPr>
                        <a:t>Data Size</a:t>
                      </a:r>
                    </a:p>
                  </a:txBody>
                  <a:tcPr marL="57150" marR="57150" marT="57137" marB="57137" anchor="ctr"/>
                </a:tc>
                <a:tc>
                  <a:txBody>
                    <a:bodyPr/>
                    <a:lstStyle/>
                    <a:p>
                      <a:pPr algn="ctr"/>
                      <a:r>
                        <a:rPr lang="en-US" sz="2700" dirty="0">
                          <a:latin typeface="Tahoma" panose="020B0604030504040204" pitchFamily="34" charset="0"/>
                        </a:rPr>
                        <a:t>102.5 TB</a:t>
                      </a:r>
                    </a:p>
                  </a:txBody>
                  <a:tcPr marL="57150" marR="57150" marT="57137" marB="57137" anchor="ctr"/>
                </a:tc>
                <a:tc>
                  <a:txBody>
                    <a:bodyPr/>
                    <a:lstStyle/>
                    <a:p>
                      <a:pPr algn="ctr"/>
                      <a:r>
                        <a:rPr lang="en-US" sz="2700" dirty="0">
                          <a:latin typeface="Tahoma" panose="020B0604030504040204" pitchFamily="34" charset="0"/>
                        </a:rPr>
                        <a:t>100 TB</a:t>
                      </a:r>
                    </a:p>
                  </a:txBody>
                  <a:tcPr marL="57150" marR="57150" marT="57137" marB="57137" anchor="ctr"/>
                </a:tc>
              </a:tr>
              <a:tr h="556116">
                <a:tc>
                  <a:txBody>
                    <a:bodyPr/>
                    <a:lstStyle/>
                    <a:p>
                      <a:pPr algn="ctr"/>
                      <a:r>
                        <a:rPr lang="en-US" sz="2700" dirty="0">
                          <a:latin typeface="Tahoma" panose="020B0604030504040204" pitchFamily="34" charset="0"/>
                        </a:rPr>
                        <a:t>Elapsed Time</a:t>
                      </a:r>
                    </a:p>
                  </a:txBody>
                  <a:tcPr marL="57150" marR="57150" marT="57137" marB="57137" anchor="ctr"/>
                </a:tc>
                <a:tc>
                  <a:txBody>
                    <a:bodyPr/>
                    <a:lstStyle/>
                    <a:p>
                      <a:pPr algn="ctr"/>
                      <a:r>
                        <a:rPr lang="en-US" sz="2700" dirty="0">
                          <a:latin typeface="Tahoma" panose="020B0604030504040204" pitchFamily="34" charset="0"/>
                        </a:rPr>
                        <a:t>72 mins</a:t>
                      </a:r>
                    </a:p>
                  </a:txBody>
                  <a:tcPr marL="57150" marR="57150" marT="57137" marB="57137" anchor="ctr"/>
                </a:tc>
                <a:tc>
                  <a:txBody>
                    <a:bodyPr/>
                    <a:lstStyle/>
                    <a:p>
                      <a:pPr algn="ctr"/>
                      <a:r>
                        <a:rPr lang="en-US" sz="2700" dirty="0">
                          <a:latin typeface="Tahoma" panose="020B0604030504040204" pitchFamily="34" charset="0"/>
                        </a:rPr>
                        <a:t>23 mins</a:t>
                      </a:r>
                    </a:p>
                  </a:txBody>
                  <a:tcPr marL="57150" marR="57150" marT="57137" marB="57137" anchor="ctr"/>
                </a:tc>
              </a:tr>
              <a:tr h="556116">
                <a:tc>
                  <a:txBody>
                    <a:bodyPr/>
                    <a:lstStyle/>
                    <a:p>
                      <a:pPr algn="ctr"/>
                      <a:r>
                        <a:rPr lang="en-US" sz="2700" dirty="0">
                          <a:latin typeface="Tahoma" panose="020B0604030504040204" pitchFamily="34" charset="0"/>
                        </a:rPr>
                        <a:t># Nodes</a:t>
                      </a:r>
                    </a:p>
                  </a:txBody>
                  <a:tcPr marL="57150" marR="57150" marT="57137" marB="57137" anchor="ctr"/>
                </a:tc>
                <a:tc>
                  <a:txBody>
                    <a:bodyPr/>
                    <a:lstStyle/>
                    <a:p>
                      <a:pPr algn="ctr"/>
                      <a:r>
                        <a:rPr lang="en-US" sz="2700" dirty="0">
                          <a:latin typeface="Tahoma" panose="020B0604030504040204" pitchFamily="34" charset="0"/>
                        </a:rPr>
                        <a:t>2100</a:t>
                      </a:r>
                    </a:p>
                  </a:txBody>
                  <a:tcPr marL="57150" marR="57150" marT="57137" marB="57137" anchor="ctr"/>
                </a:tc>
                <a:tc>
                  <a:txBody>
                    <a:bodyPr/>
                    <a:lstStyle/>
                    <a:p>
                      <a:pPr algn="ctr"/>
                      <a:r>
                        <a:rPr lang="en-US" sz="2700" dirty="0">
                          <a:latin typeface="Tahoma" panose="020B0604030504040204" pitchFamily="34" charset="0"/>
                        </a:rPr>
                        <a:t>206</a:t>
                      </a:r>
                    </a:p>
                  </a:txBody>
                  <a:tcPr marL="57150" marR="57150" marT="57137" marB="57137" anchor="ctr"/>
                </a:tc>
              </a:tr>
              <a:tr h="556116">
                <a:tc>
                  <a:txBody>
                    <a:bodyPr/>
                    <a:lstStyle/>
                    <a:p>
                      <a:pPr algn="ctr"/>
                      <a:r>
                        <a:rPr lang="en-US" sz="2700" dirty="0">
                          <a:latin typeface="Tahoma" panose="020B0604030504040204" pitchFamily="34" charset="0"/>
                        </a:rPr>
                        <a:t># Cores</a:t>
                      </a:r>
                    </a:p>
                  </a:txBody>
                  <a:tcPr marL="57150" marR="57150" marT="57137" marB="57137" anchor="ctr"/>
                </a:tc>
                <a:tc>
                  <a:txBody>
                    <a:bodyPr/>
                    <a:lstStyle/>
                    <a:p>
                      <a:pPr algn="ctr"/>
                      <a:r>
                        <a:rPr lang="en-US" sz="2700" dirty="0">
                          <a:latin typeface="Tahoma" panose="020B0604030504040204" pitchFamily="34" charset="0"/>
                        </a:rPr>
                        <a:t>50400 physical</a:t>
                      </a:r>
                    </a:p>
                  </a:txBody>
                  <a:tcPr marL="57150" marR="57150" marT="57137" marB="57137" anchor="ctr"/>
                </a:tc>
                <a:tc>
                  <a:txBody>
                    <a:bodyPr/>
                    <a:lstStyle/>
                    <a:p>
                      <a:pPr algn="ctr"/>
                      <a:r>
                        <a:rPr lang="en-US" sz="2700" dirty="0">
                          <a:latin typeface="Tahoma" panose="020B0604030504040204" pitchFamily="34" charset="0"/>
                        </a:rPr>
                        <a:t>6592 virtualized</a:t>
                      </a:r>
                    </a:p>
                  </a:txBody>
                  <a:tcPr marL="57150" marR="57150" marT="57137" marB="57137" anchor="ctr"/>
                </a:tc>
              </a:tr>
              <a:tr h="937233">
                <a:tc>
                  <a:txBody>
                    <a:bodyPr/>
                    <a:lstStyle/>
                    <a:p>
                      <a:pPr algn="ctr"/>
                      <a:r>
                        <a:rPr lang="en-US" sz="2700" dirty="0">
                          <a:latin typeface="Tahoma" panose="020B0604030504040204" pitchFamily="34" charset="0"/>
                        </a:rPr>
                        <a:t>Cluster disk throughput</a:t>
                      </a:r>
                    </a:p>
                  </a:txBody>
                  <a:tcPr marL="57150" marR="57150" marT="57137" marB="57137" anchor="ctr"/>
                </a:tc>
                <a:tc>
                  <a:txBody>
                    <a:bodyPr/>
                    <a:lstStyle/>
                    <a:p>
                      <a:pPr algn="ctr"/>
                      <a:r>
                        <a:rPr lang="en-US" sz="2700" dirty="0">
                          <a:latin typeface="Tahoma" panose="020B0604030504040204" pitchFamily="34" charset="0"/>
                        </a:rPr>
                        <a:t>3150 GB/s</a:t>
                      </a:r>
                      <a:br>
                        <a:rPr lang="en-US" sz="2700" dirty="0">
                          <a:latin typeface="Tahoma" panose="020B0604030504040204" pitchFamily="34" charset="0"/>
                        </a:rPr>
                      </a:br>
                      <a:r>
                        <a:rPr lang="en-US" sz="2700" dirty="0">
                          <a:latin typeface="Tahoma" panose="020B0604030504040204" pitchFamily="34" charset="0"/>
                        </a:rPr>
                        <a:t>(est.)</a:t>
                      </a:r>
                    </a:p>
                  </a:txBody>
                  <a:tcPr marL="57150" marR="57150" marT="57137" marB="57137" anchor="ctr"/>
                </a:tc>
                <a:tc>
                  <a:txBody>
                    <a:bodyPr/>
                    <a:lstStyle/>
                    <a:p>
                      <a:pPr algn="ctr"/>
                      <a:r>
                        <a:rPr lang="en-US" sz="2700" dirty="0">
                          <a:latin typeface="Tahoma" panose="020B0604030504040204" pitchFamily="34" charset="0"/>
                        </a:rPr>
                        <a:t>618 GB/s</a:t>
                      </a:r>
                    </a:p>
                  </a:txBody>
                  <a:tcPr marL="57150" marR="57150" marT="57137" marB="57137" anchor="ctr"/>
                </a:tc>
              </a:tr>
              <a:tr h="937233">
                <a:tc>
                  <a:txBody>
                    <a:bodyPr/>
                    <a:lstStyle/>
                    <a:p>
                      <a:pPr algn="ctr"/>
                      <a:r>
                        <a:rPr lang="en-US" sz="2700" dirty="0">
                          <a:latin typeface="Tahoma" panose="020B0604030504040204" pitchFamily="34" charset="0"/>
                        </a:rPr>
                        <a:t>Network</a:t>
                      </a:r>
                    </a:p>
                  </a:txBody>
                  <a:tcPr marL="57150" marR="57150" marT="57137" marB="57137" anchor="ctr"/>
                </a:tc>
                <a:tc>
                  <a:txBody>
                    <a:bodyPr/>
                    <a:lstStyle/>
                    <a:p>
                      <a:pPr algn="ctr"/>
                      <a:r>
                        <a:rPr lang="en-US" sz="2700" dirty="0">
                          <a:latin typeface="Tahoma" panose="020B0604030504040204" pitchFamily="34" charset="0"/>
                        </a:rPr>
                        <a:t>dedicated data center, 10Gbps</a:t>
                      </a:r>
                    </a:p>
                  </a:txBody>
                  <a:tcPr marL="57150" marR="57150" marT="57137" marB="57137" anchor="ctr"/>
                </a:tc>
                <a:tc>
                  <a:txBody>
                    <a:bodyPr/>
                    <a:lstStyle/>
                    <a:p>
                      <a:pPr algn="ctr"/>
                      <a:r>
                        <a:rPr lang="en-US" sz="2700" dirty="0">
                          <a:latin typeface="Tahoma" panose="020B0604030504040204" pitchFamily="34" charset="0"/>
                        </a:rPr>
                        <a:t>virtualized (EC2) 10Gbps network</a:t>
                      </a:r>
                    </a:p>
                  </a:txBody>
                  <a:tcPr marL="57150" marR="57150" marT="57137" marB="57137" anchor="ctr"/>
                </a:tc>
              </a:tr>
              <a:tr h="556116">
                <a:tc>
                  <a:txBody>
                    <a:bodyPr/>
                    <a:lstStyle/>
                    <a:p>
                      <a:pPr algn="ctr"/>
                      <a:r>
                        <a:rPr lang="en-US" sz="2700" b="1" dirty="0">
                          <a:latin typeface="Tahoma" panose="020B0604030504040204" pitchFamily="34" charset="0"/>
                        </a:rPr>
                        <a:t>Sort rate</a:t>
                      </a:r>
                      <a:endParaRPr lang="en-US" sz="2700" dirty="0">
                        <a:latin typeface="Tahoma" panose="020B0604030504040204" pitchFamily="34" charset="0"/>
                      </a:endParaRPr>
                    </a:p>
                  </a:txBody>
                  <a:tcPr marL="57150" marR="57150" marT="57137" marB="57137" anchor="ctr"/>
                </a:tc>
                <a:tc>
                  <a:txBody>
                    <a:bodyPr/>
                    <a:lstStyle/>
                    <a:p>
                      <a:pPr algn="ctr"/>
                      <a:r>
                        <a:rPr lang="en-US" sz="2700" b="1" dirty="0">
                          <a:latin typeface="Tahoma" panose="020B0604030504040204" pitchFamily="34" charset="0"/>
                        </a:rPr>
                        <a:t>1.42 TB/min</a:t>
                      </a:r>
                      <a:endParaRPr lang="en-US" sz="2700" dirty="0">
                        <a:latin typeface="Tahoma" panose="020B0604030504040204" pitchFamily="34" charset="0"/>
                      </a:endParaRPr>
                    </a:p>
                  </a:txBody>
                  <a:tcPr marL="57150" marR="57150" marT="57137" marB="57137" anchor="ctr"/>
                </a:tc>
                <a:tc>
                  <a:txBody>
                    <a:bodyPr/>
                    <a:lstStyle/>
                    <a:p>
                      <a:pPr algn="ctr"/>
                      <a:r>
                        <a:rPr lang="en-US" sz="2700" b="1" dirty="0">
                          <a:latin typeface="Tahoma" panose="020B0604030504040204" pitchFamily="34" charset="0"/>
                        </a:rPr>
                        <a:t>4.27 TB/min</a:t>
                      </a:r>
                      <a:endParaRPr lang="en-US" sz="2700" dirty="0">
                        <a:latin typeface="Tahoma" panose="020B0604030504040204" pitchFamily="34" charset="0"/>
                      </a:endParaRPr>
                    </a:p>
                  </a:txBody>
                  <a:tcPr marL="57150" marR="57150" marT="57137" marB="57137" anchor="ctr"/>
                </a:tc>
              </a:tr>
              <a:tr h="556116">
                <a:tc>
                  <a:txBody>
                    <a:bodyPr/>
                    <a:lstStyle/>
                    <a:p>
                      <a:pPr algn="ctr"/>
                      <a:r>
                        <a:rPr lang="en-US" sz="2700" b="1" dirty="0">
                          <a:latin typeface="Tahoma" panose="020B0604030504040204" pitchFamily="34" charset="0"/>
                        </a:rPr>
                        <a:t>Sort rate/node</a:t>
                      </a:r>
                      <a:endParaRPr lang="en-US" sz="2700" dirty="0">
                        <a:latin typeface="Tahoma" panose="020B0604030504040204" pitchFamily="34" charset="0"/>
                      </a:endParaRPr>
                    </a:p>
                  </a:txBody>
                  <a:tcPr marL="57150" marR="57150" marT="57137" marB="57137" anchor="ctr"/>
                </a:tc>
                <a:tc>
                  <a:txBody>
                    <a:bodyPr/>
                    <a:lstStyle/>
                    <a:p>
                      <a:pPr algn="ctr"/>
                      <a:r>
                        <a:rPr lang="en-US" sz="2700" b="1" dirty="0">
                          <a:latin typeface="Tahoma" panose="020B0604030504040204" pitchFamily="34" charset="0"/>
                        </a:rPr>
                        <a:t>0.67 GB/min</a:t>
                      </a:r>
                      <a:endParaRPr lang="en-US" sz="2700" dirty="0">
                        <a:latin typeface="Tahoma" panose="020B0604030504040204" pitchFamily="34" charset="0"/>
                      </a:endParaRPr>
                    </a:p>
                  </a:txBody>
                  <a:tcPr marL="57150" marR="57150" marT="57137" marB="57137" anchor="ctr"/>
                </a:tc>
                <a:tc>
                  <a:txBody>
                    <a:bodyPr/>
                    <a:lstStyle/>
                    <a:p>
                      <a:pPr algn="ctr"/>
                      <a:r>
                        <a:rPr lang="en-US" sz="2700" b="1" dirty="0">
                          <a:latin typeface="Tahoma" panose="020B0604030504040204" pitchFamily="34" charset="0"/>
                        </a:rPr>
                        <a:t>20.7 GB/min</a:t>
                      </a:r>
                      <a:endParaRPr lang="en-US" sz="2700" dirty="0">
                        <a:latin typeface="Tahoma" panose="020B0604030504040204" pitchFamily="34" charset="0"/>
                      </a:endParaRPr>
                    </a:p>
                  </a:txBody>
                  <a:tcPr marL="57150" marR="57150" marT="57137" marB="57137" anchor="ctr"/>
                </a:tc>
              </a:tr>
            </a:tbl>
          </a:graphicData>
        </a:graphic>
      </p:graphicFrame>
      <p:sp>
        <p:nvSpPr>
          <p:cNvPr id="45103" name="TextBox 6"/>
          <p:cNvSpPr txBox="1">
            <a:spLocks noChangeArrowheads="1"/>
          </p:cNvSpPr>
          <p:nvPr/>
        </p:nvSpPr>
        <p:spPr bwMode="auto">
          <a:xfrm>
            <a:off x="4535905" y="9540679"/>
            <a:ext cx="1020458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1800">
                <a:solidFill>
                  <a:schemeClr val="tx1"/>
                </a:solidFill>
                <a:latin typeface="Arial" panose="020B0604020202020204" pitchFamily="34" charset="0"/>
              </a:rPr>
              <a:t>http://databricks.com/blog/2014/11/05/spark-officially-sets-a-new-record-in-large-scale-sorting.html</a:t>
            </a:r>
          </a:p>
        </p:txBody>
      </p:sp>
      <p:sp>
        <p:nvSpPr>
          <p:cNvPr id="45104" name="TextBox 8"/>
          <p:cNvSpPr txBox="1">
            <a:spLocks noChangeArrowheads="1"/>
          </p:cNvSpPr>
          <p:nvPr/>
        </p:nvSpPr>
        <p:spPr bwMode="auto">
          <a:xfrm>
            <a:off x="2935705" y="8868780"/>
            <a:ext cx="12561387"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000">
                <a:solidFill>
                  <a:schemeClr val="tx1"/>
                </a:solidFill>
                <a:ea typeface="Tahoma" panose="020B0604030504040204" pitchFamily="34" charset="0"/>
                <a:cs typeface="Tahoma" panose="020B0604030504040204" pitchFamily="34" charset="0"/>
              </a:rPr>
              <a:t>Sort benchmark, Daytona Gray: sort of 100 TB of data (1 trillion records)</a:t>
            </a:r>
          </a:p>
        </p:txBody>
      </p:sp>
      <p:sp>
        <p:nvSpPr>
          <p:cNvPr id="45105" name="TextBox 9"/>
          <p:cNvSpPr txBox="1">
            <a:spLocks noChangeArrowheads="1"/>
          </p:cNvSpPr>
          <p:nvPr/>
        </p:nvSpPr>
        <p:spPr bwMode="auto">
          <a:xfrm>
            <a:off x="13451305" y="3509212"/>
            <a:ext cx="2268570" cy="2400657"/>
          </a:xfrm>
          <a:prstGeom prst="rect">
            <a:avLst/>
          </a:prstGeom>
          <a:solidFill>
            <a:srgbClr val="FFFF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000">
                <a:solidFill>
                  <a:schemeClr val="tx1"/>
                </a:solidFill>
                <a:ea typeface="Tahoma" panose="020B0604030504040204" pitchFamily="34" charset="0"/>
                <a:cs typeface="Tahoma" panose="020B0604030504040204" pitchFamily="34" charset="0"/>
              </a:rPr>
              <a:t>Spark-based</a:t>
            </a:r>
          </a:p>
          <a:p>
            <a:pPr>
              <a:spcBef>
                <a:spcPct val="0"/>
              </a:spcBef>
              <a:buSzTx/>
              <a:buFontTx/>
              <a:buNone/>
            </a:pPr>
            <a:r>
              <a:rPr lang="en-US" altLang="en-US" sz="3000">
                <a:solidFill>
                  <a:schemeClr val="tx1"/>
                </a:solidFill>
                <a:ea typeface="Tahoma" panose="020B0604030504040204" pitchFamily="34" charset="0"/>
                <a:cs typeface="Tahoma" panose="020B0604030504040204" pitchFamily="34" charset="0"/>
              </a:rPr>
              <a:t>System</a:t>
            </a:r>
          </a:p>
          <a:p>
            <a:pPr>
              <a:spcBef>
                <a:spcPct val="0"/>
              </a:spcBef>
              <a:buSzTx/>
              <a:buFontTx/>
              <a:buNone/>
            </a:pPr>
            <a:r>
              <a:rPr lang="en-US" altLang="en-US" sz="3000">
                <a:solidFill>
                  <a:schemeClr val="tx1"/>
                </a:solidFill>
                <a:ea typeface="Tahoma" panose="020B0604030504040204" pitchFamily="34" charset="0"/>
                <a:cs typeface="Tahoma" panose="020B0604030504040204" pitchFamily="34" charset="0"/>
              </a:rPr>
              <a:t>3x faster</a:t>
            </a:r>
          </a:p>
          <a:p>
            <a:pPr>
              <a:spcBef>
                <a:spcPct val="0"/>
              </a:spcBef>
              <a:buSzTx/>
              <a:buFontTx/>
              <a:buNone/>
            </a:pPr>
            <a:r>
              <a:rPr lang="en-US" altLang="en-US" sz="3000">
                <a:solidFill>
                  <a:schemeClr val="tx1"/>
                </a:solidFill>
                <a:ea typeface="Tahoma" panose="020B0604030504040204" pitchFamily="34" charset="0"/>
                <a:cs typeface="Tahoma" panose="020B0604030504040204" pitchFamily="34" charset="0"/>
              </a:rPr>
              <a:t>with 1/10</a:t>
            </a:r>
          </a:p>
          <a:p>
            <a:pPr>
              <a:spcBef>
                <a:spcPct val="0"/>
              </a:spcBef>
              <a:buSzTx/>
              <a:buFontTx/>
              <a:buNone/>
            </a:pPr>
            <a:r>
              <a:rPr lang="en-US" altLang="en-US" sz="3000">
                <a:solidFill>
                  <a:schemeClr val="tx1"/>
                </a:solidFill>
                <a:ea typeface="Tahoma" panose="020B0604030504040204" pitchFamily="34" charset="0"/>
                <a:cs typeface="Tahoma" panose="020B0604030504040204" pitchFamily="34" charset="0"/>
              </a:rPr>
              <a:t># of nodes</a:t>
            </a:r>
          </a:p>
        </p:txBody>
      </p:sp>
      <p:sp>
        <p:nvSpPr>
          <p:cNvPr id="10" name="object 27"/>
          <p:cNvSpPr/>
          <p:nvPr/>
        </p:nvSpPr>
        <p:spPr>
          <a:xfrm>
            <a:off x="14441905" y="-1367589"/>
            <a:ext cx="5850635" cy="5850635"/>
          </a:xfrm>
          <a:prstGeom prst="rect">
            <a:avLst/>
          </a:prstGeom>
          <a:blipFill>
            <a:blip r:embed="rId5" cstate="print"/>
            <a:stretch>
              <a:fillRect/>
            </a:stretch>
          </a:blipFill>
        </p:spPr>
        <p:txBody>
          <a:bodyPr wrap="square" lIns="0" tIns="0" rIns="0" bIns="0" rtlCol="0">
            <a:noAutofit/>
          </a:bodyPr>
          <a:lstStyle/>
          <a:p>
            <a:endParaRPr/>
          </a:p>
        </p:txBody>
      </p:sp>
      <p:sp>
        <p:nvSpPr>
          <p:cNvPr id="11" name="object 26"/>
          <p:cNvSpPr/>
          <p:nvPr/>
        </p:nvSpPr>
        <p:spPr>
          <a:xfrm>
            <a:off x="-36095" y="-34089"/>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12" name="Text Box 1"/>
          <p:cNvSpPr txBox="1">
            <a:spLocks noChangeArrowheads="1"/>
          </p:cNvSpPr>
          <p:nvPr/>
        </p:nvSpPr>
        <p:spPr bwMode="auto">
          <a:xfrm>
            <a:off x="1251333" y="968126"/>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Gray Sort Competition: Winner Spark</a:t>
            </a:r>
            <a:endParaRPr lang="en-US" sz="6599" dirty="0">
              <a:latin typeface="Calibri Light" panose="020F0302020204030204" pitchFamily="34" charset="0"/>
            </a:endParaRPr>
          </a:p>
        </p:txBody>
      </p:sp>
    </p:spTree>
    <p:extLst>
      <p:ext uri="{BB962C8B-B14F-4D97-AF65-F5344CB8AC3E}">
        <p14:creationId xmlns:p14="http://schemas.microsoft.com/office/powerpoint/2010/main" val="365688470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Content Placeholder 2"/>
          <p:cNvSpPr>
            <a:spLocks noGrp="1" noChangeArrowheads="1"/>
          </p:cNvSpPr>
          <p:nvPr>
            <p:ph idx="1"/>
          </p:nvPr>
        </p:nvSpPr>
        <p:spPr>
          <a:xfrm>
            <a:off x="1295449" y="2092229"/>
            <a:ext cx="15773400" cy="6527007"/>
          </a:xfrm>
        </p:spPr>
        <p:txBody>
          <a:bodyPr/>
          <a:lstStyle/>
          <a:p>
            <a:r>
              <a:rPr lang="en-US" altLang="en-US" sz="3600" b="1" dirty="0">
                <a:latin typeface="Tahoma" panose="020B0604030504040204" pitchFamily="34" charset="0"/>
                <a:ea typeface="Tahoma" panose="020B0604030504040204" pitchFamily="34" charset="0"/>
                <a:cs typeface="Tahoma" panose="020B0604030504040204" pitchFamily="34" charset="0"/>
              </a:rPr>
              <a:t>Performance:</a:t>
            </a:r>
            <a:r>
              <a:rPr lang="en-US" altLang="en-US" sz="3600" dirty="0">
                <a:latin typeface="Tahoma" panose="020B0604030504040204" pitchFamily="34" charset="0"/>
                <a:ea typeface="Tahoma" panose="020B0604030504040204" pitchFamily="34" charset="0"/>
                <a:cs typeface="Tahoma" panose="020B0604030504040204" pitchFamily="34" charset="0"/>
              </a:rPr>
              <a:t> Spark normally faster but with caveats</a:t>
            </a:r>
          </a:p>
          <a:p>
            <a:pPr lvl="1"/>
            <a:r>
              <a:rPr lang="en-US" altLang="en-US" sz="3600" dirty="0">
                <a:latin typeface="Tahoma" panose="020B0604030504040204" pitchFamily="34" charset="0"/>
                <a:ea typeface="Tahoma" panose="020B0604030504040204" pitchFamily="34" charset="0"/>
                <a:cs typeface="Tahoma" panose="020B0604030504040204" pitchFamily="34" charset="0"/>
              </a:rPr>
              <a:t>Spark can process data in-memory; Hadoop MapReduce persists back to the disk after a map or reduce action</a:t>
            </a:r>
          </a:p>
          <a:p>
            <a:pPr lvl="1"/>
            <a:r>
              <a:rPr lang="en-US" altLang="en-US" sz="3600" dirty="0">
                <a:latin typeface="Tahoma" panose="020B0604030504040204" pitchFamily="34" charset="0"/>
                <a:ea typeface="Tahoma" panose="020B0604030504040204" pitchFamily="34" charset="0"/>
                <a:cs typeface="Tahoma" panose="020B0604030504040204" pitchFamily="34" charset="0"/>
              </a:rPr>
              <a:t>Spark generally outperforms MapReduce, but it often needs lots of memory to do well; if there are other resource-demanding services or can’t fit in memory, Spark degrades</a:t>
            </a:r>
          </a:p>
          <a:p>
            <a:pPr lvl="1"/>
            <a:r>
              <a:rPr lang="en-US" altLang="en-US" sz="3600" dirty="0">
                <a:latin typeface="Tahoma" panose="020B0604030504040204" pitchFamily="34" charset="0"/>
                <a:ea typeface="Tahoma" panose="020B0604030504040204" pitchFamily="34" charset="0"/>
                <a:cs typeface="Tahoma" panose="020B0604030504040204" pitchFamily="34" charset="0"/>
              </a:rPr>
              <a:t>MapReduce easily runs alongside other services with minor performance differences, &amp; works well with the 1-pass jobs it was designed for</a:t>
            </a:r>
          </a:p>
          <a:p>
            <a:r>
              <a:rPr lang="en-US" altLang="en-US" sz="3600" b="1" dirty="0">
                <a:latin typeface="Tahoma" panose="020B0604030504040204" pitchFamily="34" charset="0"/>
                <a:ea typeface="Tahoma" panose="020B0604030504040204" pitchFamily="34" charset="0"/>
                <a:cs typeface="Tahoma" panose="020B0604030504040204" pitchFamily="34" charset="0"/>
              </a:rPr>
              <a:t>Ease of use:</a:t>
            </a:r>
            <a:r>
              <a:rPr lang="en-US" altLang="en-US" sz="3600" dirty="0">
                <a:latin typeface="Tahoma" panose="020B0604030504040204" pitchFamily="34" charset="0"/>
                <a:ea typeface="Tahoma" panose="020B0604030504040204" pitchFamily="34" charset="0"/>
                <a:cs typeface="Tahoma" panose="020B0604030504040204" pitchFamily="34" charset="0"/>
              </a:rPr>
              <a:t> Spark is easier to program</a:t>
            </a:r>
          </a:p>
          <a:p>
            <a:r>
              <a:rPr lang="en-US" altLang="en-US" sz="3600" b="1" dirty="0">
                <a:latin typeface="Tahoma" panose="020B0604030504040204" pitchFamily="34" charset="0"/>
                <a:ea typeface="Tahoma" panose="020B0604030504040204" pitchFamily="34" charset="0"/>
                <a:cs typeface="Tahoma" panose="020B0604030504040204" pitchFamily="34" charset="0"/>
              </a:rPr>
              <a:t>Data processing:</a:t>
            </a:r>
            <a:r>
              <a:rPr lang="en-US" altLang="en-US" sz="3600" dirty="0">
                <a:latin typeface="Tahoma" panose="020B0604030504040204" pitchFamily="34" charset="0"/>
                <a:ea typeface="Tahoma" panose="020B0604030504040204" pitchFamily="34" charset="0"/>
                <a:cs typeface="Tahoma" panose="020B0604030504040204" pitchFamily="34" charset="0"/>
              </a:rPr>
              <a:t> Spark more general</a:t>
            </a:r>
          </a:p>
          <a:p>
            <a:r>
              <a:rPr lang="en-US" altLang="en-US" sz="3600" b="1" dirty="0">
                <a:latin typeface="Tahoma" panose="020B0604030504040204" pitchFamily="34" charset="0"/>
                <a:ea typeface="Tahoma" panose="020B0604030504040204" pitchFamily="34" charset="0"/>
                <a:cs typeface="Tahoma" panose="020B0604030504040204" pitchFamily="34" charset="0"/>
              </a:rPr>
              <a:t>Maturity:</a:t>
            </a:r>
            <a:r>
              <a:rPr lang="en-US" altLang="en-US" sz="3600" dirty="0">
                <a:latin typeface="Tahoma" panose="020B0604030504040204" pitchFamily="34" charset="0"/>
                <a:ea typeface="Tahoma" panose="020B0604030504040204" pitchFamily="34" charset="0"/>
                <a:cs typeface="Tahoma" panose="020B0604030504040204" pitchFamily="34" charset="0"/>
              </a:rPr>
              <a:t> Spark maturing, Hadoop MapReduce mature</a:t>
            </a:r>
          </a:p>
        </p:txBody>
      </p:sp>
      <p:sp>
        <p:nvSpPr>
          <p:cNvPr id="46086" name="TextBox 6"/>
          <p:cNvSpPr txBox="1">
            <a:spLocks noChangeArrowheads="1"/>
          </p:cNvSpPr>
          <p:nvPr/>
        </p:nvSpPr>
        <p:spPr bwMode="auto">
          <a:xfrm>
            <a:off x="9202202" y="9386084"/>
            <a:ext cx="7934673"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1800" dirty="0">
                <a:solidFill>
                  <a:schemeClr val="tx1"/>
                </a:solidFill>
                <a:latin typeface="Arial" panose="020B0604020202020204" pitchFamily="34" charset="0"/>
              </a:rPr>
              <a:t>“Spark vs. Hadoop MapReduce” by </a:t>
            </a:r>
            <a:r>
              <a:rPr lang="en-US" altLang="en-US" sz="1800" dirty="0" err="1">
                <a:solidFill>
                  <a:schemeClr val="tx1"/>
                </a:solidFill>
                <a:latin typeface="Arial" panose="020B0604020202020204" pitchFamily="34" charset="0"/>
              </a:rPr>
              <a:t>Saggi</a:t>
            </a:r>
            <a:r>
              <a:rPr lang="en-US" altLang="en-US" sz="1800" dirty="0">
                <a:solidFill>
                  <a:schemeClr val="tx1"/>
                </a:solidFill>
                <a:latin typeface="Arial" panose="020B0604020202020204" pitchFamily="34" charset="0"/>
              </a:rPr>
              <a:t> Neumann (November 24, 2014)</a:t>
            </a:r>
          </a:p>
          <a:p>
            <a:pPr>
              <a:spcBef>
                <a:spcPct val="0"/>
              </a:spcBef>
              <a:buSzTx/>
              <a:buFontTx/>
              <a:buNone/>
            </a:pPr>
            <a:r>
              <a:rPr lang="en-US" altLang="en-US" sz="1800" dirty="0">
                <a:solidFill>
                  <a:schemeClr val="tx1"/>
                </a:solidFill>
                <a:latin typeface="Arial" panose="020B0604020202020204" pitchFamily="34" charset="0"/>
              </a:rPr>
              <a:t>https://www.xplenty.com/blog/2014/11/apache-spark-vs-hadoop-mapreduce/</a:t>
            </a:r>
          </a:p>
        </p:txBody>
      </p:sp>
      <p:sp>
        <p:nvSpPr>
          <p:cNvPr id="8" name="object 27"/>
          <p:cNvSpPr/>
          <p:nvPr/>
        </p:nvSpPr>
        <p:spPr>
          <a:xfrm>
            <a:off x="14478000" y="-1333500"/>
            <a:ext cx="5850635" cy="5850635"/>
          </a:xfrm>
          <a:prstGeom prst="rect">
            <a:avLst/>
          </a:prstGeom>
          <a:blipFill>
            <a:blip r:embed="rId5" cstate="print"/>
            <a:stretch>
              <a:fillRect/>
            </a:stretch>
          </a:blipFill>
        </p:spPr>
        <p:txBody>
          <a:bodyPr wrap="square" lIns="0" tIns="0" rIns="0" bIns="0" rtlCol="0">
            <a:noAutofit/>
          </a:bodyPr>
          <a:lstStyle/>
          <a:p>
            <a:endParaRPr/>
          </a:p>
        </p:txBody>
      </p:sp>
      <p:sp>
        <p:nvSpPr>
          <p:cNvPr id="9"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10" name="Text Box 1"/>
          <p:cNvSpPr txBox="1">
            <a:spLocks noChangeArrowheads="1"/>
          </p:cNvSpPr>
          <p:nvPr/>
        </p:nvSpPr>
        <p:spPr bwMode="auto">
          <a:xfrm>
            <a:off x="1287428" y="1002215"/>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Spark vs. Hadoop MapReduce</a:t>
            </a:r>
            <a:endParaRPr lang="en-US" sz="6599" dirty="0">
              <a:latin typeface="Calibri Light" panose="020F0302020204030204" pitchFamily="34" charset="0"/>
            </a:endParaRPr>
          </a:p>
        </p:txBody>
      </p:sp>
    </p:spTree>
    <p:extLst>
      <p:ext uri="{BB962C8B-B14F-4D97-AF65-F5344CB8AC3E}">
        <p14:creationId xmlns:p14="http://schemas.microsoft.com/office/powerpoint/2010/main" val="347368394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87428" y="2324100"/>
            <a:ext cx="16238572" cy="6286500"/>
          </a:xfrm>
        </p:spPr>
        <p:txBody>
          <a:bodyPr>
            <a:noAutofit/>
          </a:bodyPr>
          <a:lstStyle/>
          <a:p>
            <a:pPr>
              <a:defRPr/>
            </a:pPr>
            <a:r>
              <a:rPr lang="en-US" sz="3800" dirty="0">
                <a:latin typeface="Tahoma" panose="020B0604030504040204" pitchFamily="34" charset="0"/>
                <a:ea typeface="Tahoma" panose="020B0604030504040204" pitchFamily="34" charset="0"/>
                <a:cs typeface="Tahoma" panose="020B0604030504040204" pitchFamily="34" charset="0"/>
              </a:rPr>
              <a:t>Solving human problems using limited resources is </a:t>
            </a:r>
            <a:r>
              <a:rPr lang="en-US" sz="3800" i="1" dirty="0">
                <a:latin typeface="Tahoma" panose="020B0604030504040204" pitchFamily="34" charset="0"/>
                <a:ea typeface="Tahoma" panose="020B0604030504040204" pitchFamily="34" charset="0"/>
                <a:cs typeface="Tahoma" panose="020B0604030504040204" pitchFamily="34" charset="0"/>
              </a:rPr>
              <a:t>engineering</a:t>
            </a:r>
            <a:endParaRPr lang="en-US" sz="3800" dirty="0">
              <a:latin typeface="Tahoma" panose="020B0604030504040204" pitchFamily="34" charset="0"/>
              <a:ea typeface="Tahoma" panose="020B0604030504040204" pitchFamily="34" charset="0"/>
              <a:cs typeface="Tahoma" panose="020B0604030504040204" pitchFamily="34" charset="0"/>
            </a:endParaRPr>
          </a:p>
          <a:p>
            <a:pPr lvl="1">
              <a:defRPr/>
            </a:pPr>
            <a:r>
              <a:rPr lang="en-US" sz="3800" dirty="0">
                <a:latin typeface="Tahoma" panose="020B0604030504040204" pitchFamily="34" charset="0"/>
                <a:ea typeface="Tahoma" panose="020B0604030504040204" pitchFamily="34" charset="0"/>
                <a:cs typeface="Tahoma" panose="020B0604030504040204" pitchFamily="34" charset="0"/>
              </a:rPr>
              <a:t>Necessarily involves </a:t>
            </a:r>
            <a:r>
              <a:rPr lang="en-US" sz="3800" i="1" dirty="0">
                <a:latin typeface="Tahoma" panose="020B0604030504040204" pitchFamily="34" charset="0"/>
                <a:ea typeface="Tahoma" panose="020B0604030504040204" pitchFamily="34" charset="0"/>
                <a:cs typeface="Tahoma" panose="020B0604030504040204" pitchFamily="34" charset="0"/>
              </a:rPr>
              <a:t>trade-offs</a:t>
            </a:r>
            <a:endParaRPr lang="en-US" sz="3800" dirty="0">
              <a:latin typeface="Tahoma" panose="020B0604030504040204" pitchFamily="34" charset="0"/>
              <a:ea typeface="Tahoma" panose="020B0604030504040204" pitchFamily="34" charset="0"/>
              <a:cs typeface="Tahoma" panose="020B0604030504040204" pitchFamily="34" charset="0"/>
            </a:endParaRPr>
          </a:p>
          <a:p>
            <a:pPr lvl="1">
              <a:defRPr/>
            </a:pPr>
            <a:r>
              <a:rPr lang="en-US" sz="3800" dirty="0">
                <a:latin typeface="Tahoma" panose="020B0604030504040204" pitchFamily="34" charset="0"/>
                <a:ea typeface="Tahoma" panose="020B0604030504040204" pitchFamily="34" charset="0"/>
                <a:cs typeface="Tahoma" panose="020B0604030504040204" pitchFamily="34" charset="0"/>
              </a:rPr>
              <a:t>Trade-off decisions should be made wisely</a:t>
            </a:r>
          </a:p>
          <a:p>
            <a:pPr lvl="1">
              <a:defRPr/>
            </a:pPr>
            <a:r>
              <a:rPr lang="en-US" sz="3800" dirty="0">
                <a:latin typeface="Tahoma" panose="020B0604030504040204" pitchFamily="34" charset="0"/>
                <a:ea typeface="Tahoma" panose="020B0604030504040204" pitchFamily="34" charset="0"/>
                <a:cs typeface="Tahoma" panose="020B0604030504040204" pitchFamily="34" charset="0"/>
              </a:rPr>
              <a:t>Cargo cult engineering is </a:t>
            </a:r>
            <a:r>
              <a:rPr lang="en-US" sz="3800" b="1" i="1" dirty="0">
                <a:latin typeface="Tahoma" panose="020B0604030504040204" pitchFamily="34" charset="0"/>
                <a:ea typeface="Tahoma" panose="020B0604030504040204" pitchFamily="34" charset="0"/>
                <a:cs typeface="Tahoma" panose="020B0604030504040204" pitchFamily="34" charset="0"/>
              </a:rPr>
              <a:t>unwise</a:t>
            </a:r>
          </a:p>
          <a:p>
            <a:pPr>
              <a:defRPr/>
            </a:pPr>
            <a:r>
              <a:rPr lang="en-US" sz="3800" dirty="0">
                <a:latin typeface="Tahoma" panose="020B0604030504040204" pitchFamily="34" charset="0"/>
                <a:ea typeface="Tahoma" panose="020B0604030504040204" pitchFamily="34" charset="0"/>
                <a:cs typeface="Tahoma" panose="020B0604030504040204" pitchFamily="34" charset="0"/>
              </a:rPr>
              <a:t>“You Are Not Google” by </a:t>
            </a:r>
            <a:r>
              <a:rPr lang="pt-BR" sz="3800" dirty="0">
                <a:latin typeface="Tahoma" panose="020B0604030504040204" pitchFamily="34" charset="0"/>
                <a:ea typeface="Tahoma" panose="020B0604030504040204" pitchFamily="34" charset="0"/>
                <a:cs typeface="Tahoma" panose="020B0604030504040204" pitchFamily="34" charset="0"/>
              </a:rPr>
              <a:t>Oz Nova, 2017-06-07:</a:t>
            </a:r>
          </a:p>
          <a:p>
            <a:pPr lvl="1">
              <a:defRPr/>
            </a:pPr>
            <a:r>
              <a:rPr lang="en-US" sz="3800" dirty="0">
                <a:latin typeface="Tahoma" panose="020B0604030504040204" pitchFamily="34" charset="0"/>
                <a:ea typeface="Tahoma" panose="020B0604030504040204" pitchFamily="34" charset="0"/>
                <a:cs typeface="Tahoma" panose="020B0604030504040204" pitchFamily="34" charset="0"/>
              </a:rPr>
              <a:t>“if you're using a technology that originated at a large company, but your use case is very different, it's unlikely that you arrived there deliberately... what's important is that you actually use the right tool for the job.”</a:t>
            </a:r>
          </a:p>
        </p:txBody>
      </p:sp>
      <p:sp>
        <p:nvSpPr>
          <p:cNvPr id="49158" name="TextBox 7"/>
          <p:cNvSpPr txBox="1">
            <a:spLocks noChangeArrowheads="1"/>
          </p:cNvSpPr>
          <p:nvPr/>
        </p:nvSpPr>
        <p:spPr bwMode="auto">
          <a:xfrm>
            <a:off x="6629400" y="9563100"/>
            <a:ext cx="121158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2400" dirty="0">
                <a:solidFill>
                  <a:schemeClr val="tx1"/>
                </a:solidFill>
                <a:latin typeface="Arial" panose="020B0604020202020204" pitchFamily="34" charset="0"/>
              </a:rPr>
              <a:t>[Nova2017] https://blog.bradfieldcs.com/you-are-not-google-84912cf44afb</a:t>
            </a:r>
          </a:p>
        </p:txBody>
      </p:sp>
      <p:sp>
        <p:nvSpPr>
          <p:cNvPr id="8" name="object 27"/>
          <p:cNvSpPr/>
          <p:nvPr/>
        </p:nvSpPr>
        <p:spPr>
          <a:xfrm>
            <a:off x="14478000" y="-1333500"/>
            <a:ext cx="5850635" cy="5850635"/>
          </a:xfrm>
          <a:prstGeom prst="rect">
            <a:avLst/>
          </a:prstGeom>
          <a:blipFill>
            <a:blip r:embed="rId5" cstate="print"/>
            <a:stretch>
              <a:fillRect/>
            </a:stretch>
          </a:blipFill>
        </p:spPr>
        <p:txBody>
          <a:bodyPr wrap="square" lIns="0" tIns="0" rIns="0" bIns="0" rtlCol="0">
            <a:noAutofit/>
          </a:bodyPr>
          <a:lstStyle/>
          <a:p>
            <a:endParaRPr/>
          </a:p>
        </p:txBody>
      </p:sp>
      <p:sp>
        <p:nvSpPr>
          <p:cNvPr id="9"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10" name="Text Box 1"/>
          <p:cNvSpPr txBox="1">
            <a:spLocks noChangeArrowheads="1"/>
          </p:cNvSpPr>
          <p:nvPr/>
        </p:nvSpPr>
        <p:spPr bwMode="auto">
          <a:xfrm>
            <a:off x="1287428" y="1002215"/>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Closing Caveat: Choosing the right tool for the job (1 of 3)</a:t>
            </a:r>
          </a:p>
          <a:p>
            <a:pPr>
              <a:lnSpc>
                <a:spcPct val="90000"/>
              </a:lnSpc>
            </a:pPr>
            <a:endParaRPr lang="en-US" sz="6599" dirty="0">
              <a:latin typeface="Calibri Light" panose="020F0302020204030204" pitchFamily="34" charset="0"/>
            </a:endParaRPr>
          </a:p>
        </p:txBody>
      </p:sp>
    </p:spTree>
    <p:extLst>
      <p:ext uri="{BB962C8B-B14F-4D97-AF65-F5344CB8AC3E}">
        <p14:creationId xmlns:p14="http://schemas.microsoft.com/office/powerpoint/2010/main" val="207531764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99460" y="2303101"/>
            <a:ext cx="16226540" cy="6567488"/>
          </a:xfrm>
        </p:spPr>
        <p:txBody>
          <a:bodyPr>
            <a:noAutofit/>
          </a:bodyPr>
          <a:lstStyle/>
          <a:p>
            <a:pPr>
              <a:defRPr/>
            </a:pPr>
            <a:r>
              <a:rPr lang="en-US" sz="3400" dirty="0">
                <a:latin typeface="Tahoma" panose="020B0604030504040204" pitchFamily="34" charset="0"/>
                <a:ea typeface="Tahoma" panose="020B0604030504040204" pitchFamily="34" charset="0"/>
                <a:cs typeface="Tahoma" panose="020B0604030504040204" pitchFamily="34" charset="0"/>
              </a:rPr>
              <a:t>“Why we decided to go for the Big Rewrite” by Robert </a:t>
            </a:r>
            <a:r>
              <a:rPr lang="en-US" sz="3400" dirty="0" err="1">
                <a:latin typeface="Tahoma" panose="020B0604030504040204" pitchFamily="34" charset="0"/>
                <a:ea typeface="Tahoma" panose="020B0604030504040204" pitchFamily="34" charset="0"/>
                <a:cs typeface="Tahoma" panose="020B0604030504040204" pitchFamily="34" charset="0"/>
              </a:rPr>
              <a:t>Kreuzer</a:t>
            </a:r>
            <a:r>
              <a:rPr lang="en-US" sz="3400" dirty="0">
                <a:latin typeface="Tahoma" panose="020B0604030504040204" pitchFamily="34" charset="0"/>
                <a:ea typeface="Tahoma" panose="020B0604030504040204" pitchFamily="34" charset="0"/>
                <a:cs typeface="Tahoma" panose="020B0604030504040204" pitchFamily="34" charset="0"/>
              </a:rPr>
              <a:t>, 2019-10-04</a:t>
            </a:r>
          </a:p>
          <a:p>
            <a:pPr lvl="1">
              <a:defRPr/>
            </a:pPr>
            <a:r>
              <a:rPr lang="en-US" sz="3400" dirty="0">
                <a:latin typeface="Tahoma" panose="020B0604030504040204" pitchFamily="34" charset="0"/>
                <a:ea typeface="Tahoma" panose="020B0604030504040204" pitchFamily="34" charset="0"/>
                <a:cs typeface="Tahoma" panose="020B0604030504040204" pitchFamily="34" charset="0"/>
              </a:rPr>
              <a:t>“We used to be heavily invested into Apache Spark - but we have been Spark-free for six months now…</a:t>
            </a:r>
          </a:p>
          <a:p>
            <a:pPr lvl="1">
              <a:defRPr/>
            </a:pPr>
            <a:r>
              <a:rPr lang="en-US" sz="3400" dirty="0">
                <a:latin typeface="Tahoma" panose="020B0604030504040204" pitchFamily="34" charset="0"/>
                <a:ea typeface="Tahoma" panose="020B0604030504040204" pitchFamily="34" charset="0"/>
                <a:cs typeface="Tahoma" panose="020B0604030504040204" pitchFamily="34" charset="0"/>
              </a:rPr>
              <a:t>one of our original mistakes [was] we had tried to “future-proof” our system by trying to predict our future requirements.</a:t>
            </a:r>
          </a:p>
          <a:p>
            <a:pPr lvl="1">
              <a:defRPr/>
            </a:pPr>
            <a:r>
              <a:rPr lang="en-US" sz="3400" dirty="0">
                <a:latin typeface="Tahoma" panose="020B0604030504040204" pitchFamily="34" charset="0"/>
                <a:ea typeface="Tahoma" panose="020B0604030504040204" pitchFamily="34" charset="0"/>
                <a:cs typeface="Tahoma" panose="020B0604030504040204" pitchFamily="34" charset="0"/>
              </a:rPr>
              <a:t>One of our main reasons for choosing Apache Spark had been its ability to handle very large datasets… [but] we did not have any datasets that were this large. In fact, 5 years later, we still do not. …</a:t>
            </a:r>
          </a:p>
          <a:p>
            <a:pPr lvl="1">
              <a:defRPr/>
            </a:pPr>
            <a:r>
              <a:rPr lang="en-US" sz="3400" dirty="0">
                <a:latin typeface="Tahoma" panose="020B0604030504040204" pitchFamily="34" charset="0"/>
                <a:ea typeface="Tahoma" panose="020B0604030504040204" pitchFamily="34" charset="0"/>
                <a:cs typeface="Tahoma" panose="020B0604030504040204" pitchFamily="34" charset="0"/>
              </a:rPr>
              <a:t>Prematurely designing systems “for scale” is just another instance of premature optimization…</a:t>
            </a:r>
          </a:p>
          <a:p>
            <a:pPr lvl="1">
              <a:defRPr/>
            </a:pPr>
            <a:r>
              <a:rPr lang="en-US" sz="3400" dirty="0">
                <a:latin typeface="Tahoma" panose="020B0604030504040204" pitchFamily="34" charset="0"/>
                <a:ea typeface="Tahoma" panose="020B0604030504040204" pitchFamily="34" charset="0"/>
                <a:cs typeface="Tahoma" panose="020B0604030504040204" pitchFamily="34" charset="0"/>
              </a:rPr>
              <a:t>We do not need a distributed file system, </a:t>
            </a:r>
            <a:r>
              <a:rPr lang="en-US" sz="3400" dirty="0" err="1">
                <a:latin typeface="Tahoma" panose="020B0604030504040204" pitchFamily="34" charset="0"/>
                <a:ea typeface="Tahoma" panose="020B0604030504040204" pitchFamily="34" charset="0"/>
                <a:cs typeface="Tahoma" panose="020B0604030504040204" pitchFamily="34" charset="0"/>
              </a:rPr>
              <a:t>Postgres</a:t>
            </a:r>
            <a:r>
              <a:rPr lang="en-US" sz="3400" dirty="0">
                <a:latin typeface="Tahoma" panose="020B0604030504040204" pitchFamily="34" charset="0"/>
                <a:ea typeface="Tahoma" panose="020B0604030504040204" pitchFamily="34" charset="0"/>
                <a:cs typeface="Tahoma" panose="020B0604030504040204" pitchFamily="34" charset="0"/>
              </a:rPr>
              <a:t> will do. …</a:t>
            </a:r>
          </a:p>
          <a:p>
            <a:pPr lvl="1">
              <a:defRPr/>
            </a:pPr>
            <a:r>
              <a:rPr lang="en-US" sz="3400" dirty="0">
                <a:latin typeface="Tahoma" panose="020B0604030504040204" pitchFamily="34" charset="0"/>
                <a:ea typeface="Tahoma" panose="020B0604030504040204" pitchFamily="34" charset="0"/>
                <a:cs typeface="Tahoma" panose="020B0604030504040204" pitchFamily="34" charset="0"/>
              </a:rPr>
              <a:t>We do not need a distributed compute cluster, a horizontally </a:t>
            </a:r>
            <a:r>
              <a:rPr lang="en-US" sz="3400" dirty="0" err="1">
                <a:latin typeface="Tahoma" panose="020B0604030504040204" pitchFamily="34" charset="0"/>
                <a:ea typeface="Tahoma" panose="020B0604030504040204" pitchFamily="34" charset="0"/>
                <a:cs typeface="Tahoma" panose="020B0604030504040204" pitchFamily="34" charset="0"/>
              </a:rPr>
              <a:t>sharded</a:t>
            </a:r>
            <a:r>
              <a:rPr lang="en-US" sz="3400" dirty="0">
                <a:latin typeface="Tahoma" panose="020B0604030504040204" pitchFamily="34" charset="0"/>
                <a:ea typeface="Tahoma" panose="020B0604030504040204" pitchFamily="34" charset="0"/>
                <a:cs typeface="Tahoma" panose="020B0604030504040204" pitchFamily="34" charset="0"/>
              </a:rPr>
              <a:t> compute system will do.”</a:t>
            </a:r>
          </a:p>
        </p:txBody>
      </p:sp>
      <p:sp>
        <p:nvSpPr>
          <p:cNvPr id="50182" name="TextBox 6"/>
          <p:cNvSpPr txBox="1">
            <a:spLocks noChangeArrowheads="1"/>
          </p:cNvSpPr>
          <p:nvPr/>
        </p:nvSpPr>
        <p:spPr bwMode="auto">
          <a:xfrm>
            <a:off x="5580657" y="9825335"/>
            <a:ext cx="1268328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2400" dirty="0">
                <a:solidFill>
                  <a:schemeClr val="tx1"/>
                </a:solidFill>
                <a:latin typeface="Arial" panose="020B0604020202020204" pitchFamily="34" charset="0"/>
              </a:rPr>
              <a:t>https://tech.channable.com/posts/2019-10-04-why-we-decided-to-go-for-the-big-rewrite.html</a:t>
            </a:r>
          </a:p>
        </p:txBody>
      </p:sp>
      <p:sp>
        <p:nvSpPr>
          <p:cNvPr id="8" name="object 27"/>
          <p:cNvSpPr/>
          <p:nvPr/>
        </p:nvSpPr>
        <p:spPr>
          <a:xfrm>
            <a:off x="14478000" y="-1333500"/>
            <a:ext cx="5850635" cy="5850635"/>
          </a:xfrm>
          <a:prstGeom prst="rect">
            <a:avLst/>
          </a:prstGeom>
          <a:blipFill>
            <a:blip r:embed="rId5" cstate="print"/>
            <a:stretch>
              <a:fillRect/>
            </a:stretch>
          </a:blipFill>
        </p:spPr>
        <p:txBody>
          <a:bodyPr wrap="square" lIns="0" tIns="0" rIns="0" bIns="0" rtlCol="0">
            <a:noAutofit/>
          </a:bodyPr>
          <a:lstStyle/>
          <a:p>
            <a:endParaRPr/>
          </a:p>
        </p:txBody>
      </p:sp>
      <p:sp>
        <p:nvSpPr>
          <p:cNvPr id="9"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11" name="Text Box 1"/>
          <p:cNvSpPr txBox="1">
            <a:spLocks noChangeArrowheads="1"/>
          </p:cNvSpPr>
          <p:nvPr/>
        </p:nvSpPr>
        <p:spPr bwMode="auto">
          <a:xfrm>
            <a:off x="1287428" y="1002215"/>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Closing Caveat: Choosing the right tool for the job (2 of 3)</a:t>
            </a:r>
          </a:p>
          <a:p>
            <a:pPr>
              <a:lnSpc>
                <a:spcPct val="90000"/>
              </a:lnSpc>
            </a:pPr>
            <a:endParaRPr lang="en-US" sz="6599" dirty="0">
              <a:latin typeface="Calibri Light" panose="020F0302020204030204" pitchFamily="34" charset="0"/>
            </a:endParaRPr>
          </a:p>
        </p:txBody>
      </p:sp>
    </p:spTree>
    <p:extLst>
      <p:ext uri="{BB962C8B-B14F-4D97-AF65-F5344CB8AC3E}">
        <p14:creationId xmlns:p14="http://schemas.microsoft.com/office/powerpoint/2010/main" val="298149098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Content Placeholder 2"/>
          <p:cNvSpPr>
            <a:spLocks noGrp="1" noChangeArrowheads="1"/>
          </p:cNvSpPr>
          <p:nvPr>
            <p:ph idx="1"/>
          </p:nvPr>
        </p:nvSpPr>
        <p:spPr/>
        <p:txBody>
          <a:bodyPr/>
          <a:lstStyle/>
          <a:p>
            <a:r>
              <a:rPr lang="en-US" altLang="en-US" sz="4000" dirty="0">
                <a:latin typeface="Tahoma" panose="020B0604030504040204" pitchFamily="34" charset="0"/>
                <a:ea typeface="Tahoma" panose="020B0604030504040204" pitchFamily="34" charset="0"/>
                <a:cs typeface="Tahoma" panose="020B0604030504040204" pitchFamily="34" charset="0"/>
              </a:rPr>
              <a:t>Spark really is awesome for certain kinds of problems</a:t>
            </a:r>
          </a:p>
          <a:p>
            <a:r>
              <a:rPr lang="en-US" altLang="en-US" sz="4000" dirty="0">
                <a:latin typeface="Tahoma" panose="020B0604030504040204" pitchFamily="34" charset="0"/>
                <a:ea typeface="Tahoma" panose="020B0604030504040204" pitchFamily="34" charset="0"/>
                <a:cs typeface="Tahoma" panose="020B0604030504040204" pitchFamily="34" charset="0"/>
              </a:rPr>
              <a:t>However, beware of the siren call</a:t>
            </a:r>
          </a:p>
          <a:p>
            <a:pPr lvl="1"/>
            <a:r>
              <a:rPr lang="en-US" altLang="en-US" sz="4000" dirty="0">
                <a:latin typeface="Tahoma" panose="020B0604030504040204" pitchFamily="34" charset="0"/>
                <a:ea typeface="Tahoma" panose="020B0604030504040204" pitchFamily="34" charset="0"/>
                <a:cs typeface="Tahoma" panose="020B0604030504040204" pitchFamily="34" charset="0"/>
              </a:rPr>
              <a:t>Do not choose a technology because it’s the “newest/latest thing” (fad-based engineering) or “this will scale far beyond my needs” (</a:t>
            </a:r>
            <a:r>
              <a:rPr lang="en-US" altLang="en-US" sz="4000" dirty="0" err="1">
                <a:latin typeface="Tahoma" panose="020B0604030504040204" pitchFamily="34" charset="0"/>
                <a:ea typeface="Tahoma" panose="020B0604030504040204" pitchFamily="34" charset="0"/>
                <a:cs typeface="Tahoma" panose="020B0604030504040204" pitchFamily="34" charset="0"/>
              </a:rPr>
              <a:t>overengineering</a:t>
            </a:r>
            <a:r>
              <a:rPr lang="en-US" altLang="en-US" sz="4000" dirty="0">
                <a:latin typeface="Tahoma" panose="020B0604030504040204" pitchFamily="34" charset="0"/>
                <a:ea typeface="Tahoma" panose="020B0604030504040204" pitchFamily="34" charset="0"/>
                <a:cs typeface="Tahoma" panose="020B0604030504040204" pitchFamily="34" charset="0"/>
              </a:rPr>
              <a:t>)</a:t>
            </a:r>
          </a:p>
          <a:p>
            <a:r>
              <a:rPr lang="en-US" altLang="en-US" sz="4000" dirty="0">
                <a:latin typeface="Tahoma" panose="020B0604030504040204" pitchFamily="34" charset="0"/>
                <a:ea typeface="Tahoma" panose="020B0604030504040204" pitchFamily="34" charset="0"/>
                <a:cs typeface="Tahoma" panose="020B0604030504040204" pitchFamily="34" charset="0"/>
              </a:rPr>
              <a:t>Know what tools exist, &amp; choose the best one for the circumstance</a:t>
            </a:r>
          </a:p>
          <a:p>
            <a:pPr lvl="1"/>
            <a:r>
              <a:rPr lang="en-US" altLang="en-US" sz="4000" dirty="0">
                <a:latin typeface="Tahoma" panose="020B0604030504040204" pitchFamily="34" charset="0"/>
                <a:ea typeface="Tahoma" panose="020B0604030504040204" pitchFamily="34" charset="0"/>
                <a:cs typeface="Tahoma" panose="020B0604030504040204" pitchFamily="34" charset="0"/>
              </a:rPr>
              <a:t>In some cases that could be Spark</a:t>
            </a:r>
          </a:p>
        </p:txBody>
      </p:sp>
      <p:sp>
        <p:nvSpPr>
          <p:cNvPr id="7" name="object 27"/>
          <p:cNvSpPr/>
          <p:nvPr/>
        </p:nvSpPr>
        <p:spPr>
          <a:xfrm>
            <a:off x="14478000" y="-1333500"/>
            <a:ext cx="5850635" cy="5850635"/>
          </a:xfrm>
          <a:prstGeom prst="rect">
            <a:avLst/>
          </a:prstGeom>
          <a:blipFill>
            <a:blip r:embed="rId2" cstate="print"/>
            <a:stretch>
              <a:fillRect/>
            </a:stretch>
          </a:blipFill>
        </p:spPr>
        <p:txBody>
          <a:bodyPr wrap="square" lIns="0" tIns="0" rIns="0" bIns="0" rtlCol="0">
            <a:noAutofit/>
          </a:bodyPr>
          <a:lstStyle/>
          <a:p>
            <a:endParaRPr/>
          </a:p>
        </p:txBody>
      </p:sp>
      <p:sp>
        <p:nvSpPr>
          <p:cNvPr id="8"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10" name="Text Box 1"/>
          <p:cNvSpPr txBox="1">
            <a:spLocks noChangeArrowheads="1"/>
          </p:cNvSpPr>
          <p:nvPr/>
        </p:nvSpPr>
        <p:spPr bwMode="auto">
          <a:xfrm>
            <a:off x="1287428" y="1234086"/>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Closing Caveat: Choosing the right tool for the job (3 of 3)</a:t>
            </a:r>
          </a:p>
          <a:p>
            <a:pPr>
              <a:lnSpc>
                <a:spcPct val="90000"/>
              </a:lnSpc>
            </a:pPr>
            <a:endParaRPr lang="en-US" sz="6599" dirty="0">
              <a:latin typeface="Calibri Light" panose="020F0302020204030204" pitchFamily="34" charset="0"/>
            </a:endParaRPr>
          </a:p>
        </p:txBody>
      </p:sp>
    </p:spTree>
    <p:extLst>
      <p:ext uri="{BB962C8B-B14F-4D97-AF65-F5344CB8AC3E}">
        <p14:creationId xmlns:p14="http://schemas.microsoft.com/office/powerpoint/2010/main" val="108144126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Content Placeholder 2"/>
          <p:cNvSpPr>
            <a:spLocks noGrp="1" noChangeArrowheads="1"/>
          </p:cNvSpPr>
          <p:nvPr>
            <p:ph idx="1"/>
          </p:nvPr>
        </p:nvSpPr>
        <p:spPr/>
        <p:txBody>
          <a:bodyPr/>
          <a:lstStyle/>
          <a:p>
            <a:r>
              <a:rPr lang="en-US" altLang="en-US" sz="4000" dirty="0" smtClean="0">
                <a:latin typeface="Tahoma" panose="020B0604030504040204" pitchFamily="34" charset="0"/>
                <a:ea typeface="Tahoma" panose="020B0604030504040204" pitchFamily="34" charset="0"/>
                <a:cs typeface="Tahoma" panose="020B0604030504040204" pitchFamily="34" charset="0"/>
              </a:rPr>
              <a:t>Spark tutorials</a:t>
            </a:r>
          </a:p>
          <a:p>
            <a:pPr lvl="1"/>
            <a:r>
              <a:rPr lang="en-US" altLang="en-US" sz="4000" dirty="0" smtClean="0">
                <a:latin typeface="Tahoma" panose="020B0604030504040204" pitchFamily="34" charset="0"/>
                <a:ea typeface="Tahoma" panose="020B0604030504040204" pitchFamily="34" charset="0"/>
                <a:cs typeface="Tahoma" panose="020B0604030504040204" pitchFamily="34" charset="0"/>
                <a:hlinkClick r:id="rId2"/>
              </a:rPr>
              <a:t>http://spark-summit.org/2014/training</a:t>
            </a:r>
            <a:endParaRPr lang="en-US" altLang="en-US" sz="4000" dirty="0" smtClean="0">
              <a:latin typeface="Tahoma" panose="020B0604030504040204" pitchFamily="34" charset="0"/>
              <a:ea typeface="Tahoma" panose="020B0604030504040204" pitchFamily="34" charset="0"/>
              <a:cs typeface="Tahoma" panose="020B0604030504040204" pitchFamily="34" charset="0"/>
            </a:endParaRPr>
          </a:p>
          <a:p>
            <a:r>
              <a:rPr lang="en-US" altLang="en-US" sz="4000" dirty="0" smtClean="0">
                <a:latin typeface="Tahoma" panose="020B0604030504040204" pitchFamily="34" charset="0"/>
                <a:ea typeface="Tahoma" panose="020B0604030504040204" pitchFamily="34" charset="0"/>
                <a:cs typeface="Tahoma" panose="020B0604030504040204" pitchFamily="34" charset="0"/>
              </a:rPr>
              <a:t>“Resilient Distributed Datasets: A Fault-Tolerant Abstraction for In-Memory Cluster Computing” by </a:t>
            </a:r>
            <a:r>
              <a:rPr lang="en-US" altLang="en-US" sz="4000" dirty="0" err="1" smtClean="0">
                <a:latin typeface="Tahoma" panose="020B0604030504040204" pitchFamily="34" charset="0"/>
                <a:ea typeface="Tahoma" panose="020B0604030504040204" pitchFamily="34" charset="0"/>
                <a:cs typeface="Tahoma" panose="020B0604030504040204" pitchFamily="34" charset="0"/>
              </a:rPr>
              <a:t>Matei</a:t>
            </a:r>
            <a:r>
              <a:rPr lang="en-US" altLang="en-US" sz="4000" dirty="0" smtClean="0">
                <a:latin typeface="Tahoma" panose="020B0604030504040204" pitchFamily="34" charset="0"/>
                <a:ea typeface="Tahoma" panose="020B0604030504040204" pitchFamily="34" charset="0"/>
                <a:cs typeface="Tahoma" panose="020B0604030504040204" pitchFamily="34" charset="0"/>
              </a:rPr>
              <a:t> </a:t>
            </a:r>
            <a:r>
              <a:rPr lang="en-US" altLang="en-US" sz="4000" dirty="0" err="1" smtClean="0">
                <a:latin typeface="Tahoma" panose="020B0604030504040204" pitchFamily="34" charset="0"/>
                <a:ea typeface="Tahoma" panose="020B0604030504040204" pitchFamily="34" charset="0"/>
                <a:cs typeface="Tahoma" panose="020B0604030504040204" pitchFamily="34" charset="0"/>
              </a:rPr>
              <a:t>Zaharia</a:t>
            </a:r>
            <a:r>
              <a:rPr lang="en-US" altLang="en-US" sz="4000" dirty="0" smtClean="0">
                <a:latin typeface="Tahoma" panose="020B0604030504040204" pitchFamily="34" charset="0"/>
                <a:ea typeface="Tahoma" panose="020B0604030504040204" pitchFamily="34" charset="0"/>
                <a:cs typeface="Tahoma" panose="020B0604030504040204" pitchFamily="34" charset="0"/>
              </a:rPr>
              <a:t> et al</a:t>
            </a:r>
          </a:p>
          <a:p>
            <a:pPr lvl="1"/>
            <a:r>
              <a:rPr lang="en-US" altLang="en-US" sz="4000" dirty="0" smtClean="0">
                <a:latin typeface="Tahoma" panose="020B0604030504040204" pitchFamily="34" charset="0"/>
                <a:ea typeface="Tahoma" panose="020B0604030504040204" pitchFamily="34" charset="0"/>
                <a:cs typeface="Tahoma" panose="020B0604030504040204" pitchFamily="34" charset="0"/>
                <a:hlinkClick r:id="rId3"/>
              </a:rPr>
              <a:t>https://www.cs.berkeley.edu/~matei/papers/2012/nsdi_spark.pdf</a:t>
            </a:r>
            <a:endParaRPr lang="en-US" altLang="en-US" sz="4000" dirty="0" smtClean="0">
              <a:latin typeface="Tahoma" panose="020B0604030504040204" pitchFamily="34" charset="0"/>
              <a:ea typeface="Tahoma" panose="020B0604030504040204" pitchFamily="34" charset="0"/>
              <a:cs typeface="Tahoma" panose="020B0604030504040204" pitchFamily="34" charset="0"/>
            </a:endParaRPr>
          </a:p>
        </p:txBody>
      </p:sp>
      <p:sp>
        <p:nvSpPr>
          <p:cNvPr id="7" name="object 27"/>
          <p:cNvSpPr/>
          <p:nvPr/>
        </p:nvSpPr>
        <p:spPr>
          <a:xfrm>
            <a:off x="14478000" y="-1333500"/>
            <a:ext cx="5850635" cy="5850635"/>
          </a:xfrm>
          <a:prstGeom prst="rect">
            <a:avLst/>
          </a:prstGeom>
          <a:blipFill>
            <a:blip r:embed="rId4" cstate="print"/>
            <a:stretch>
              <a:fillRect/>
            </a:stretch>
          </a:blipFill>
        </p:spPr>
        <p:txBody>
          <a:bodyPr wrap="square" lIns="0" tIns="0" rIns="0" bIns="0" rtlCol="0">
            <a:noAutofit/>
          </a:bodyPr>
          <a:lstStyle/>
          <a:p>
            <a:endParaRPr/>
          </a:p>
        </p:txBody>
      </p:sp>
      <p:sp>
        <p:nvSpPr>
          <p:cNvPr id="8"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9" name="Text Box 1"/>
          <p:cNvSpPr txBox="1">
            <a:spLocks noChangeArrowheads="1"/>
          </p:cNvSpPr>
          <p:nvPr/>
        </p:nvSpPr>
        <p:spPr bwMode="auto">
          <a:xfrm>
            <a:off x="1287428" y="1002215"/>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For More Information</a:t>
            </a:r>
            <a:endParaRPr lang="en-US" sz="6599" dirty="0">
              <a:latin typeface="Calibri Light" panose="020F0302020204030204" pitchFamily="34" charset="0"/>
            </a:endParaRPr>
          </a:p>
        </p:txBody>
      </p:sp>
    </p:spTree>
    <p:extLst>
      <p:ext uri="{BB962C8B-B14F-4D97-AF65-F5344CB8AC3E}">
        <p14:creationId xmlns:p14="http://schemas.microsoft.com/office/powerpoint/2010/main" val="213647679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object 27"/>
          <p:cNvSpPr/>
          <p:nvPr/>
        </p:nvSpPr>
        <p:spPr>
          <a:xfrm>
            <a:off x="14478000" y="-1333500"/>
            <a:ext cx="5850635" cy="5850635"/>
          </a:xfrm>
          <a:prstGeom prst="rect">
            <a:avLst/>
          </a:prstGeom>
          <a:blipFill>
            <a:blip r:embed="rId2" cstate="print"/>
            <a:stretch>
              <a:fillRect/>
            </a:stretch>
          </a:blipFill>
        </p:spPr>
        <p:txBody>
          <a:bodyPr wrap="square" lIns="0" tIns="0" rIns="0" bIns="0" rtlCol="0">
            <a:noAutofit/>
          </a:bodyPr>
          <a:lstStyle/>
          <a:p>
            <a:endParaRPr/>
          </a:p>
        </p:txBody>
      </p:sp>
      <p:sp>
        <p:nvSpPr>
          <p:cNvPr id="11"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12" name="Text Box 1"/>
          <p:cNvSpPr txBox="1">
            <a:spLocks noChangeArrowheads="1"/>
          </p:cNvSpPr>
          <p:nvPr/>
        </p:nvSpPr>
        <p:spPr bwMode="auto">
          <a:xfrm>
            <a:off x="5867400" y="4598493"/>
            <a:ext cx="10515600"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Let’s Practice!</a:t>
            </a:r>
          </a:p>
          <a:p>
            <a:pPr>
              <a:lnSpc>
                <a:spcPct val="90000"/>
              </a:lnSpc>
            </a:pPr>
            <a:endParaRPr lang="en-US" sz="6600" spc="-76" dirty="0">
              <a:solidFill>
                <a:srgbClr val="680E42"/>
              </a:solidFill>
              <a:latin typeface="Tahoma"/>
              <a:cs typeface="Tahoma"/>
            </a:endParaRPr>
          </a:p>
          <a:p>
            <a:pPr>
              <a:lnSpc>
                <a:spcPct val="90000"/>
              </a:lnSpc>
            </a:pPr>
            <a:r>
              <a:rPr lang="en-US" sz="6600" spc="-76" dirty="0" smtClean="0">
                <a:solidFill>
                  <a:srgbClr val="680E42"/>
                </a:solidFill>
                <a:latin typeface="Tahoma"/>
                <a:cs typeface="Tahoma"/>
              </a:rPr>
              <a:t>EDA with Pandas</a:t>
            </a:r>
          </a:p>
          <a:p>
            <a:pPr>
              <a:lnSpc>
                <a:spcPct val="90000"/>
              </a:lnSpc>
            </a:pPr>
            <a:endParaRPr lang="en-US" sz="6600" spc="-76" dirty="0">
              <a:solidFill>
                <a:srgbClr val="680E42"/>
              </a:solidFill>
              <a:latin typeface="Tahoma"/>
              <a:cs typeface="Tahoma"/>
            </a:endParaRPr>
          </a:p>
          <a:p>
            <a:pPr>
              <a:lnSpc>
                <a:spcPct val="90000"/>
              </a:lnSpc>
            </a:pPr>
            <a:r>
              <a:rPr lang="en-US" sz="6600" spc="-76" dirty="0" smtClean="0">
                <a:solidFill>
                  <a:srgbClr val="680E42"/>
                </a:solidFill>
                <a:latin typeface="Tahoma"/>
                <a:cs typeface="Tahoma"/>
              </a:rPr>
              <a:t>EDA with </a:t>
            </a:r>
            <a:r>
              <a:rPr lang="en-US" sz="6600" spc="-76" dirty="0" err="1" smtClean="0">
                <a:solidFill>
                  <a:srgbClr val="680E42"/>
                </a:solidFill>
                <a:latin typeface="Tahoma"/>
                <a:cs typeface="Tahoma"/>
              </a:rPr>
              <a:t>Pyspark</a:t>
            </a:r>
            <a:endParaRPr lang="en-US" sz="6599" dirty="0">
              <a:latin typeface="Calibri Light" panose="020F0302020204030204" pitchFamily="34" charset="0"/>
            </a:endParaRPr>
          </a:p>
        </p:txBody>
      </p:sp>
    </p:spTree>
    <p:extLst>
      <p:ext uri="{BB962C8B-B14F-4D97-AF65-F5344CB8AC3E}">
        <p14:creationId xmlns:p14="http://schemas.microsoft.com/office/powerpoint/2010/main" val="36568592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object 27"/>
          <p:cNvSpPr/>
          <p:nvPr/>
        </p:nvSpPr>
        <p:spPr>
          <a:xfrm>
            <a:off x="14478000" y="-1333500"/>
            <a:ext cx="5850635" cy="5850635"/>
          </a:xfrm>
          <a:prstGeom prst="rect">
            <a:avLst/>
          </a:prstGeom>
          <a:blipFill>
            <a:blip r:embed="rId2" cstate="print"/>
            <a:stretch>
              <a:fillRect/>
            </a:stretch>
          </a:blipFill>
        </p:spPr>
        <p:txBody>
          <a:bodyPr wrap="square" lIns="0" tIns="0" rIns="0" bIns="0" rtlCol="0">
            <a:noAutofit/>
          </a:bodyPr>
          <a:lstStyle/>
          <a:p>
            <a:endParaRPr/>
          </a:p>
        </p:txBody>
      </p:sp>
      <p:sp>
        <p:nvSpPr>
          <p:cNvPr id="26"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24" name="object 24"/>
          <p:cNvSpPr txBox="1"/>
          <p:nvPr/>
        </p:nvSpPr>
        <p:spPr>
          <a:xfrm>
            <a:off x="563117" y="3314700"/>
            <a:ext cx="16840200" cy="6477000"/>
          </a:xfrm>
          <a:prstGeom prst="rect">
            <a:avLst/>
          </a:prstGeom>
        </p:spPr>
        <p:txBody>
          <a:bodyPr wrap="square" lIns="0" tIns="25431" rIns="0" bIns="0" rtlCol="0">
            <a:noAutofit/>
          </a:bodyPr>
          <a:lstStyle/>
          <a:p>
            <a:pPr marL="12700" algn="ctr">
              <a:lnSpc>
                <a:spcPts val="4000"/>
              </a:lnSpc>
            </a:pPr>
            <a:r>
              <a:rPr lang="en-US" sz="8000" spc="-71" dirty="0" smtClean="0">
                <a:solidFill>
                  <a:srgbClr val="680E42"/>
                </a:solidFill>
                <a:latin typeface="Tahoma"/>
                <a:cs typeface="Tahoma"/>
              </a:rPr>
              <a:t>Hadoop and Spark</a:t>
            </a:r>
            <a:endParaRPr lang="en-US" sz="8000" spc="-71" dirty="0" smtClean="0">
              <a:solidFill>
                <a:srgbClr val="680E42"/>
              </a:solidFill>
              <a:latin typeface="Tahoma"/>
              <a:cs typeface="Tahoma"/>
            </a:endParaRPr>
          </a:p>
        </p:txBody>
      </p:sp>
    </p:spTree>
    <p:extLst>
      <p:ext uri="{BB962C8B-B14F-4D97-AF65-F5344CB8AC3E}">
        <p14:creationId xmlns:p14="http://schemas.microsoft.com/office/powerpoint/2010/main" val="39146224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Rectangle 3"/>
          <p:cNvSpPr>
            <a:spLocks noGrp="1" noChangeArrowheads="1"/>
          </p:cNvSpPr>
          <p:nvPr>
            <p:ph type="body" idx="1"/>
          </p:nvPr>
        </p:nvSpPr>
        <p:spPr>
          <a:xfrm>
            <a:off x="1075848" y="1771650"/>
            <a:ext cx="16297752" cy="6743700"/>
          </a:xfrm>
        </p:spPr>
        <p:txBody>
          <a:bodyPr/>
          <a:lstStyle/>
          <a:p>
            <a:pPr eaLnBrk="1" hangingPunct="1">
              <a:defRPr/>
            </a:pPr>
            <a:r>
              <a:rPr lang="en-US" altLang="en-US" sz="3600" dirty="0">
                <a:latin typeface="Tahoma" panose="020B0604030504040204" pitchFamily="34" charset="0"/>
                <a:ea typeface="Tahoma" panose="020B0604030504040204" pitchFamily="34" charset="0"/>
                <a:cs typeface="Tahoma" panose="020B0604030504040204" pitchFamily="34" charset="0"/>
              </a:rPr>
              <a:t>Apache Hadoop</a:t>
            </a:r>
          </a:p>
          <a:p>
            <a:pPr lvl="1" eaLnBrk="1" hangingPunct="1">
              <a:defRPr/>
            </a:pPr>
            <a:r>
              <a:rPr lang="en-US" altLang="en-US" sz="3600" dirty="0">
                <a:latin typeface="Tahoma" panose="020B0604030504040204" pitchFamily="34" charset="0"/>
                <a:ea typeface="Tahoma" panose="020B0604030504040204" pitchFamily="34" charset="0"/>
                <a:cs typeface="Tahoma" panose="020B0604030504040204" pitchFamily="34" charset="0"/>
              </a:rPr>
              <a:t>Hadoop Distributed File System (HDFS)</a:t>
            </a:r>
          </a:p>
          <a:p>
            <a:pPr lvl="1" eaLnBrk="1" hangingPunct="1">
              <a:defRPr/>
            </a:pPr>
            <a:r>
              <a:rPr lang="en-US" altLang="en-US" sz="3600" dirty="0">
                <a:latin typeface="Tahoma" panose="020B0604030504040204" pitchFamily="34" charset="0"/>
                <a:ea typeface="Tahoma" panose="020B0604030504040204" pitchFamily="34" charset="0"/>
                <a:cs typeface="Tahoma" panose="020B0604030504040204" pitchFamily="34" charset="0"/>
              </a:rPr>
              <a:t>MapReduce</a:t>
            </a:r>
          </a:p>
          <a:p>
            <a:pPr eaLnBrk="1" hangingPunct="1">
              <a:defRPr/>
            </a:pPr>
            <a:r>
              <a:rPr lang="en-US" altLang="en-US" sz="3600" dirty="0">
                <a:latin typeface="Tahoma" panose="020B0604030504040204" pitchFamily="34" charset="0"/>
                <a:ea typeface="Tahoma" panose="020B0604030504040204" pitchFamily="34" charset="0"/>
                <a:cs typeface="Tahoma" panose="020B0604030504040204" pitchFamily="34" charset="0"/>
              </a:rPr>
              <a:t>Apache Spark</a:t>
            </a:r>
          </a:p>
          <a:p>
            <a:pPr eaLnBrk="1" hangingPunct="1">
              <a:defRPr/>
            </a:pPr>
            <a:endParaRPr lang="en-US" altLang="en-US" sz="3600" dirty="0">
              <a:latin typeface="Tahoma" panose="020B0604030504040204" pitchFamily="34" charset="0"/>
              <a:ea typeface="Tahoma" panose="020B0604030504040204" pitchFamily="34" charset="0"/>
              <a:cs typeface="Tahoma" panose="020B0604030504040204" pitchFamily="34" charset="0"/>
            </a:endParaRPr>
          </a:p>
          <a:p>
            <a:pPr marL="0" indent="0">
              <a:buNone/>
              <a:defRPr/>
            </a:pPr>
            <a:r>
              <a:rPr lang="en-US" altLang="en-US" sz="3600" dirty="0">
                <a:latin typeface="Tahoma" panose="020B0604030504040204" pitchFamily="34" charset="0"/>
                <a:ea typeface="Tahoma" panose="020B0604030504040204" pitchFamily="34" charset="0"/>
                <a:cs typeface="Tahoma" panose="020B0604030504040204" pitchFamily="34" charset="0"/>
              </a:rPr>
              <a:t>These are changing rapidly – active area of use and growth.  These are </a:t>
            </a:r>
            <a:r>
              <a:rPr lang="en-US" altLang="en-US" sz="3600" i="1" dirty="0">
                <a:latin typeface="Tahoma" panose="020B0604030504040204" pitchFamily="34" charset="0"/>
                <a:ea typeface="Tahoma" panose="020B0604030504040204" pitchFamily="34" charset="0"/>
                <a:cs typeface="Tahoma" panose="020B0604030504040204" pitchFamily="34" charset="0"/>
              </a:rPr>
              <a:t>big areas</a:t>
            </a:r>
            <a:r>
              <a:rPr lang="en-US" altLang="en-US" sz="3600" dirty="0">
                <a:latin typeface="Tahoma" panose="020B0604030504040204" pitchFamily="34" charset="0"/>
                <a:ea typeface="Tahoma" panose="020B0604030504040204" pitchFamily="34" charset="0"/>
                <a:cs typeface="Tahoma" panose="020B0604030504040204" pitchFamily="34" charset="0"/>
              </a:rPr>
              <a:t> today</a:t>
            </a:r>
          </a:p>
          <a:p>
            <a:pPr lvl="1" eaLnBrk="1" hangingPunct="1">
              <a:defRPr/>
            </a:pPr>
            <a:r>
              <a:rPr lang="en-US" altLang="en-US" sz="3600" dirty="0">
                <a:latin typeface="Tahoma" panose="020B0604030504040204" pitchFamily="34" charset="0"/>
                <a:ea typeface="Tahoma" panose="020B0604030504040204" pitchFamily="34" charset="0"/>
                <a:cs typeface="Tahoma" panose="020B0604030504040204" pitchFamily="34" charset="0"/>
              </a:rPr>
              <a:t>“Silicon Valley investors have poured $2 billion into companies based on the data-collection software known as Hadoop.”– Wall Street Journal, June 15, 2015</a:t>
            </a:r>
          </a:p>
          <a:p>
            <a:pPr lvl="1" eaLnBrk="1" hangingPunct="1">
              <a:defRPr/>
            </a:pPr>
            <a:r>
              <a:rPr lang="en-US" altLang="en-US" sz="3600" dirty="0">
                <a:latin typeface="Tahoma" panose="020B0604030504040204" pitchFamily="34" charset="0"/>
                <a:ea typeface="Tahoma" panose="020B0604030504040204" pitchFamily="34" charset="0"/>
                <a:cs typeface="Tahoma" panose="020B0604030504040204" pitchFamily="34" charset="0"/>
              </a:rPr>
              <a:t>IBM to invest few hundred million dollars a year in Spark</a:t>
            </a:r>
          </a:p>
          <a:p>
            <a:pPr lvl="1" eaLnBrk="1" hangingPunct="1">
              <a:defRPr/>
            </a:pPr>
            <a:r>
              <a:rPr lang="en-US" altLang="en-US" sz="3600" dirty="0">
                <a:latin typeface="Tahoma" panose="020B0604030504040204" pitchFamily="34" charset="0"/>
                <a:ea typeface="Tahoma" panose="020B0604030504040204" pitchFamily="34" charset="0"/>
                <a:cs typeface="Tahoma" panose="020B0604030504040204" pitchFamily="34" charset="0"/>
              </a:rPr>
              <a:t>Not including investments by Facebook, Google, Yahoo!, Baidu, and others</a:t>
            </a:r>
          </a:p>
        </p:txBody>
      </p:sp>
      <p:sp>
        <p:nvSpPr>
          <p:cNvPr id="7" name="object 27"/>
          <p:cNvSpPr/>
          <p:nvPr/>
        </p:nvSpPr>
        <p:spPr>
          <a:xfrm>
            <a:off x="14478000" y="-1333500"/>
            <a:ext cx="5850635" cy="5850635"/>
          </a:xfrm>
          <a:prstGeom prst="rect">
            <a:avLst/>
          </a:prstGeom>
          <a:blipFill>
            <a:blip r:embed="rId3" cstate="print"/>
            <a:stretch>
              <a:fillRect/>
            </a:stretch>
          </a:blipFill>
        </p:spPr>
        <p:txBody>
          <a:bodyPr wrap="square" lIns="0" tIns="0" rIns="0" bIns="0" rtlCol="0">
            <a:noAutofit/>
          </a:bodyPr>
          <a:lstStyle/>
          <a:p>
            <a:endParaRPr/>
          </a:p>
        </p:txBody>
      </p:sp>
      <p:sp>
        <p:nvSpPr>
          <p:cNvPr id="8"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9" name="Text Box 1"/>
          <p:cNvSpPr txBox="1">
            <a:spLocks noChangeArrowheads="1"/>
          </p:cNvSpPr>
          <p:nvPr/>
        </p:nvSpPr>
        <p:spPr bwMode="auto">
          <a:xfrm>
            <a:off x="1067827" y="501803"/>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Outline</a:t>
            </a:r>
            <a:endParaRPr lang="en-US" sz="6599" dirty="0">
              <a:latin typeface="Calibri Light" panose="020F0302020204030204" pitchFamily="34" charset="0"/>
            </a:endParaRPr>
          </a:p>
        </p:txBody>
      </p:sp>
    </p:spTree>
    <p:extLst>
      <p:ext uri="{BB962C8B-B14F-4D97-AF65-F5344CB8AC3E}">
        <p14:creationId xmlns:p14="http://schemas.microsoft.com/office/powerpoint/2010/main" val="109755838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Content Placeholder 2"/>
          <p:cNvSpPr>
            <a:spLocks noGrp="1" noChangeArrowheads="1"/>
          </p:cNvSpPr>
          <p:nvPr>
            <p:ph idx="1"/>
          </p:nvPr>
        </p:nvSpPr>
        <p:spPr>
          <a:xfrm>
            <a:off x="1257300" y="2095500"/>
            <a:ext cx="15773400" cy="7169945"/>
          </a:xfrm>
        </p:spPr>
        <p:txBody>
          <a:bodyPr/>
          <a:lstStyle/>
          <a:p>
            <a:r>
              <a:rPr lang="en-US" altLang="en-US" sz="3600" dirty="0">
                <a:latin typeface="Tahoma" panose="020B0604030504040204" pitchFamily="34" charset="0"/>
                <a:ea typeface="Tahoma" panose="020B0604030504040204" pitchFamily="34" charset="0"/>
                <a:cs typeface="Tahoma" panose="020B0604030504040204" pitchFamily="34" charset="0"/>
              </a:rPr>
              <a:t>“Framework that allows distributed processing of large data sets across clusters of computers</a:t>
            </a:r>
            <a:r>
              <a:rPr lang="en-US" altLang="en-US" sz="3600" dirty="0" smtClean="0">
                <a:latin typeface="Tahoma" panose="020B0604030504040204" pitchFamily="34" charset="0"/>
                <a:ea typeface="Tahoma" panose="020B0604030504040204" pitchFamily="34" charset="0"/>
                <a:cs typeface="Tahoma" panose="020B0604030504040204" pitchFamily="34" charset="0"/>
              </a:rPr>
              <a:t>…</a:t>
            </a:r>
          </a:p>
          <a:p>
            <a:endParaRPr lang="en-US" altLang="en-US" sz="3600" dirty="0">
              <a:latin typeface="Tahoma" panose="020B0604030504040204" pitchFamily="34" charset="0"/>
              <a:ea typeface="Tahoma" panose="020B0604030504040204" pitchFamily="34" charset="0"/>
              <a:cs typeface="Tahoma" panose="020B0604030504040204" pitchFamily="34" charset="0"/>
            </a:endParaRPr>
          </a:p>
          <a:p>
            <a:r>
              <a:rPr lang="en-US" altLang="en-US" sz="3600" dirty="0">
                <a:latin typeface="Tahoma" panose="020B0604030504040204" pitchFamily="34" charset="0"/>
                <a:ea typeface="Tahoma" panose="020B0604030504040204" pitchFamily="34" charset="0"/>
                <a:cs typeface="Tahoma" panose="020B0604030504040204" pitchFamily="34" charset="0"/>
              </a:rPr>
              <a:t>using simple programming models</a:t>
            </a:r>
            <a:r>
              <a:rPr lang="en-US" altLang="en-US" sz="3600" dirty="0" smtClean="0">
                <a:latin typeface="Tahoma" panose="020B0604030504040204" pitchFamily="34" charset="0"/>
                <a:ea typeface="Tahoma" panose="020B0604030504040204" pitchFamily="34" charset="0"/>
                <a:cs typeface="Tahoma" panose="020B0604030504040204" pitchFamily="34" charset="0"/>
              </a:rPr>
              <a:t>.</a:t>
            </a:r>
          </a:p>
          <a:p>
            <a:endParaRPr lang="en-US" altLang="en-US" sz="3600" dirty="0">
              <a:latin typeface="Tahoma" panose="020B0604030504040204" pitchFamily="34" charset="0"/>
              <a:ea typeface="Tahoma" panose="020B0604030504040204" pitchFamily="34" charset="0"/>
              <a:cs typeface="Tahoma" panose="020B0604030504040204" pitchFamily="34" charset="0"/>
            </a:endParaRPr>
          </a:p>
          <a:p>
            <a:r>
              <a:rPr lang="en-US" altLang="en-US" sz="3600" dirty="0">
                <a:latin typeface="Tahoma" panose="020B0604030504040204" pitchFamily="34" charset="0"/>
                <a:ea typeface="Tahoma" panose="020B0604030504040204" pitchFamily="34" charset="0"/>
                <a:cs typeface="Tahoma" panose="020B0604030504040204" pitchFamily="34" charset="0"/>
              </a:rPr>
              <a:t>It is designed to scale up from single servers to thousands of machines, each offering local computation and storage</a:t>
            </a:r>
            <a:r>
              <a:rPr lang="en-US" altLang="en-US" sz="3600" dirty="0" smtClean="0">
                <a:latin typeface="Tahoma" panose="020B0604030504040204" pitchFamily="34" charset="0"/>
                <a:ea typeface="Tahoma" panose="020B0604030504040204" pitchFamily="34" charset="0"/>
                <a:cs typeface="Tahoma" panose="020B0604030504040204" pitchFamily="34" charset="0"/>
              </a:rPr>
              <a:t>.</a:t>
            </a:r>
          </a:p>
          <a:p>
            <a:endParaRPr lang="en-US" altLang="en-US" sz="3600" dirty="0">
              <a:latin typeface="Tahoma" panose="020B0604030504040204" pitchFamily="34" charset="0"/>
              <a:ea typeface="Tahoma" panose="020B0604030504040204" pitchFamily="34" charset="0"/>
              <a:cs typeface="Tahoma" panose="020B0604030504040204" pitchFamily="34" charset="0"/>
            </a:endParaRPr>
          </a:p>
          <a:p>
            <a:r>
              <a:rPr lang="en-US" altLang="en-US" sz="3600" dirty="0">
                <a:latin typeface="Tahoma" panose="020B0604030504040204" pitchFamily="34" charset="0"/>
                <a:ea typeface="Tahoma" panose="020B0604030504040204" pitchFamily="34" charset="0"/>
                <a:cs typeface="Tahoma" panose="020B0604030504040204" pitchFamily="34" charset="0"/>
              </a:rPr>
              <a:t>Rather than rely on hardware to deliver high-availability, the library itself is designed to detect and handle failures at the application layer, so delivering a highly-available service on top of a cluster of computers, each of which may be prone to failures.”</a:t>
            </a:r>
          </a:p>
        </p:txBody>
      </p:sp>
      <p:sp>
        <p:nvSpPr>
          <p:cNvPr id="19462" name="TextBox 6"/>
          <p:cNvSpPr txBox="1">
            <a:spLocks noChangeArrowheads="1"/>
          </p:cNvSpPr>
          <p:nvPr/>
        </p:nvSpPr>
        <p:spPr bwMode="auto">
          <a:xfrm>
            <a:off x="9248776" y="9313902"/>
            <a:ext cx="618630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3000">
                <a:solidFill>
                  <a:schemeClr val="tx1"/>
                </a:solidFill>
                <a:latin typeface="Arial" panose="020B0604020202020204" pitchFamily="34" charset="0"/>
              </a:rPr>
              <a:t>Source: https://hadoop.apache.org/</a:t>
            </a:r>
          </a:p>
        </p:txBody>
      </p:sp>
      <p:sp>
        <p:nvSpPr>
          <p:cNvPr id="9" name="object 27"/>
          <p:cNvSpPr/>
          <p:nvPr/>
        </p:nvSpPr>
        <p:spPr>
          <a:xfrm>
            <a:off x="14478000" y="-1333500"/>
            <a:ext cx="5850635" cy="5850635"/>
          </a:xfrm>
          <a:prstGeom prst="rect">
            <a:avLst/>
          </a:prstGeom>
          <a:blipFill>
            <a:blip r:embed="rId5" cstate="print"/>
            <a:stretch>
              <a:fillRect/>
            </a:stretch>
          </a:blipFill>
        </p:spPr>
        <p:txBody>
          <a:bodyPr wrap="square" lIns="0" tIns="0" rIns="0" bIns="0" rtlCol="0">
            <a:noAutofit/>
          </a:bodyPr>
          <a:lstStyle/>
          <a:p>
            <a:endParaRPr/>
          </a:p>
        </p:txBody>
      </p:sp>
      <p:sp>
        <p:nvSpPr>
          <p:cNvPr id="10"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11" name="Text Box 1"/>
          <p:cNvSpPr txBox="1">
            <a:spLocks noChangeArrowheads="1"/>
          </p:cNvSpPr>
          <p:nvPr/>
        </p:nvSpPr>
        <p:spPr bwMode="auto">
          <a:xfrm>
            <a:off x="1257300" y="647700"/>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Apache Hadoop: Purpose</a:t>
            </a:r>
            <a:endParaRPr lang="en-US" sz="6599" dirty="0">
              <a:latin typeface="Calibri Light" panose="020F0302020204030204" pitchFamily="34" charset="0"/>
            </a:endParaRPr>
          </a:p>
        </p:txBody>
      </p:sp>
    </p:spTree>
    <p:extLst>
      <p:ext uri="{BB962C8B-B14F-4D97-AF65-F5344CB8AC3E}">
        <p14:creationId xmlns:p14="http://schemas.microsoft.com/office/powerpoint/2010/main" val="340913872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Content Placeholder 2"/>
          <p:cNvSpPr>
            <a:spLocks noGrp="1" noChangeArrowheads="1"/>
          </p:cNvSpPr>
          <p:nvPr>
            <p:ph idx="1"/>
          </p:nvPr>
        </p:nvSpPr>
        <p:spPr>
          <a:xfrm>
            <a:off x="1255246" y="1879996"/>
            <a:ext cx="16346954" cy="6527007"/>
          </a:xfrm>
        </p:spPr>
        <p:txBody>
          <a:bodyPr/>
          <a:lstStyle/>
          <a:p>
            <a:r>
              <a:rPr lang="en-US" altLang="en-US" sz="3400" b="1" dirty="0">
                <a:latin typeface="Tahoma" panose="020B0604030504040204" pitchFamily="34" charset="0"/>
                <a:ea typeface="Tahoma" panose="020B0604030504040204" pitchFamily="34" charset="0"/>
                <a:cs typeface="Tahoma" panose="020B0604030504040204" pitchFamily="34" charset="0"/>
              </a:rPr>
              <a:t>Hadoop Common</a:t>
            </a:r>
            <a:r>
              <a:rPr lang="en-US" altLang="en-US" sz="3400" dirty="0">
                <a:latin typeface="Tahoma" panose="020B0604030504040204" pitchFamily="34" charset="0"/>
                <a:ea typeface="Tahoma" panose="020B0604030504040204" pitchFamily="34" charset="0"/>
                <a:cs typeface="Tahoma" panose="020B0604030504040204" pitchFamily="34" charset="0"/>
              </a:rPr>
              <a:t>: Common utilities</a:t>
            </a:r>
          </a:p>
          <a:p>
            <a:r>
              <a:rPr lang="en-US" altLang="en-US" sz="3400" b="1" dirty="0">
                <a:latin typeface="Tahoma" panose="020B0604030504040204" pitchFamily="34" charset="0"/>
                <a:ea typeface="Tahoma" panose="020B0604030504040204" pitchFamily="34" charset="0"/>
                <a:cs typeface="Tahoma" panose="020B0604030504040204" pitchFamily="34" charset="0"/>
              </a:rPr>
              <a:t>(Storage Component) Hadoop Distributed File System (HDFS): </a:t>
            </a:r>
            <a:r>
              <a:rPr lang="en-US" altLang="en-US" sz="3400" dirty="0">
                <a:latin typeface="Tahoma" panose="020B0604030504040204" pitchFamily="34" charset="0"/>
                <a:ea typeface="Tahoma" panose="020B0604030504040204" pitchFamily="34" charset="0"/>
                <a:cs typeface="Tahoma" panose="020B0604030504040204" pitchFamily="34" charset="0"/>
              </a:rPr>
              <a:t>A distributed file system that provides high-throughput access</a:t>
            </a:r>
          </a:p>
          <a:p>
            <a:pPr lvl="1"/>
            <a:r>
              <a:rPr lang="en-US" altLang="en-US" sz="3400" dirty="0">
                <a:latin typeface="Tahoma" panose="020B0604030504040204" pitchFamily="34" charset="0"/>
                <a:ea typeface="Tahoma" panose="020B0604030504040204" pitchFamily="34" charset="0"/>
                <a:cs typeface="Tahoma" panose="020B0604030504040204" pitchFamily="34" charset="0"/>
              </a:rPr>
              <a:t>Many other data storage approaches also in use</a:t>
            </a:r>
          </a:p>
          <a:p>
            <a:pPr lvl="1"/>
            <a:r>
              <a:rPr lang="en-US" altLang="en-US" sz="3400" dirty="0">
                <a:latin typeface="Tahoma" panose="020B0604030504040204" pitchFamily="34" charset="0"/>
                <a:ea typeface="Tahoma" panose="020B0604030504040204" pitchFamily="34" charset="0"/>
                <a:cs typeface="Tahoma" panose="020B0604030504040204" pitchFamily="34" charset="0"/>
              </a:rPr>
              <a:t>E.G., Apache Cassandra, Apache </a:t>
            </a:r>
            <a:r>
              <a:rPr lang="en-US" altLang="en-US" sz="3400" dirty="0" err="1">
                <a:latin typeface="Tahoma" panose="020B0604030504040204" pitchFamily="34" charset="0"/>
                <a:ea typeface="Tahoma" panose="020B0604030504040204" pitchFamily="34" charset="0"/>
                <a:cs typeface="Tahoma" panose="020B0604030504040204" pitchFamily="34" charset="0"/>
              </a:rPr>
              <a:t>Hbase</a:t>
            </a:r>
            <a:r>
              <a:rPr lang="en-US" altLang="en-US" sz="3400" dirty="0">
                <a:latin typeface="Tahoma" panose="020B0604030504040204" pitchFamily="34" charset="0"/>
                <a:ea typeface="Tahoma" panose="020B0604030504040204" pitchFamily="34" charset="0"/>
                <a:cs typeface="Tahoma" panose="020B0604030504040204" pitchFamily="34" charset="0"/>
              </a:rPr>
              <a:t>, Apache </a:t>
            </a:r>
            <a:r>
              <a:rPr lang="en-US" altLang="en-US" sz="3400" dirty="0" err="1">
                <a:latin typeface="Tahoma" panose="020B0604030504040204" pitchFamily="34" charset="0"/>
                <a:ea typeface="Tahoma" panose="020B0604030504040204" pitchFamily="34" charset="0"/>
                <a:cs typeface="Tahoma" panose="020B0604030504040204" pitchFamily="34" charset="0"/>
              </a:rPr>
              <a:t>Accumulo</a:t>
            </a:r>
            <a:r>
              <a:rPr lang="en-US" altLang="en-US" sz="3400" dirty="0">
                <a:latin typeface="Tahoma" panose="020B0604030504040204" pitchFamily="34" charset="0"/>
                <a:ea typeface="Tahoma" panose="020B0604030504040204" pitchFamily="34" charset="0"/>
                <a:cs typeface="Tahoma" panose="020B0604030504040204" pitchFamily="34" charset="0"/>
              </a:rPr>
              <a:t> (NSA-contributed)</a:t>
            </a:r>
          </a:p>
          <a:p>
            <a:r>
              <a:rPr lang="en-US" altLang="en-US" sz="3400" b="1" dirty="0">
                <a:latin typeface="Tahoma" panose="020B0604030504040204" pitchFamily="34" charset="0"/>
                <a:ea typeface="Tahoma" panose="020B0604030504040204" pitchFamily="34" charset="0"/>
                <a:cs typeface="Tahoma" panose="020B0604030504040204" pitchFamily="34" charset="0"/>
              </a:rPr>
              <a:t>(Scheduling) Hadoop YARN</a:t>
            </a:r>
            <a:r>
              <a:rPr lang="en-US" altLang="en-US" sz="3400" dirty="0">
                <a:latin typeface="Tahoma" panose="020B0604030504040204" pitchFamily="34" charset="0"/>
                <a:ea typeface="Tahoma" panose="020B0604030504040204" pitchFamily="34" charset="0"/>
                <a:cs typeface="Tahoma" panose="020B0604030504040204" pitchFamily="34" charset="0"/>
              </a:rPr>
              <a:t>: A framework for job scheduling and cluster resource management</a:t>
            </a:r>
          </a:p>
          <a:p>
            <a:r>
              <a:rPr lang="en-US" altLang="en-US" sz="3400" b="1" dirty="0">
                <a:latin typeface="Tahoma" panose="020B0604030504040204" pitchFamily="34" charset="0"/>
                <a:ea typeface="Tahoma" panose="020B0604030504040204" pitchFamily="34" charset="0"/>
                <a:cs typeface="Tahoma" panose="020B0604030504040204" pitchFamily="34" charset="0"/>
              </a:rPr>
              <a:t>(Processing) Hadoop MapReduce (MR2): </a:t>
            </a:r>
            <a:r>
              <a:rPr lang="en-US" altLang="en-US" sz="3400" dirty="0">
                <a:latin typeface="Tahoma" panose="020B0604030504040204" pitchFamily="34" charset="0"/>
                <a:ea typeface="Tahoma" panose="020B0604030504040204" pitchFamily="34" charset="0"/>
                <a:cs typeface="Tahoma" panose="020B0604030504040204" pitchFamily="34" charset="0"/>
              </a:rPr>
              <a:t>A YARN-based system for parallel processing of large data sets</a:t>
            </a:r>
          </a:p>
          <a:p>
            <a:pPr lvl="1"/>
            <a:r>
              <a:rPr lang="en-US" altLang="en-US" sz="3400" dirty="0">
                <a:latin typeface="Tahoma" panose="020B0604030504040204" pitchFamily="34" charset="0"/>
                <a:ea typeface="Tahoma" panose="020B0604030504040204" pitchFamily="34" charset="0"/>
                <a:cs typeface="Tahoma" panose="020B0604030504040204" pitchFamily="34" charset="0"/>
              </a:rPr>
              <a:t>Other execution engines increasingly in use, e.g., Spark</a:t>
            </a:r>
          </a:p>
          <a:p>
            <a:r>
              <a:rPr lang="en-US" altLang="en-US" sz="3400" dirty="0">
                <a:latin typeface="Tahoma" panose="020B0604030504040204" pitchFamily="34" charset="0"/>
                <a:ea typeface="Tahoma" panose="020B0604030504040204" pitchFamily="34" charset="0"/>
                <a:cs typeface="Tahoma" panose="020B0604030504040204" pitchFamily="34" charset="0"/>
              </a:rPr>
              <a:t>Note:</a:t>
            </a:r>
          </a:p>
          <a:p>
            <a:pPr lvl="1"/>
            <a:r>
              <a:rPr lang="en-US" altLang="en-US" sz="3400" dirty="0">
                <a:latin typeface="Tahoma" panose="020B0604030504040204" pitchFamily="34" charset="0"/>
                <a:ea typeface="Tahoma" panose="020B0604030504040204" pitchFamily="34" charset="0"/>
                <a:cs typeface="Tahoma" panose="020B0604030504040204" pitchFamily="34" charset="0"/>
              </a:rPr>
              <a:t>All of these key components are OSS under Apache 2.0 license</a:t>
            </a:r>
          </a:p>
          <a:p>
            <a:pPr lvl="1"/>
            <a:r>
              <a:rPr lang="en-US" altLang="en-US" sz="3400" dirty="0">
                <a:latin typeface="Tahoma" panose="020B0604030504040204" pitchFamily="34" charset="0"/>
                <a:ea typeface="Tahoma" panose="020B0604030504040204" pitchFamily="34" charset="0"/>
                <a:cs typeface="Tahoma" panose="020B0604030504040204" pitchFamily="34" charset="0"/>
              </a:rPr>
              <a:t>Related: </a:t>
            </a:r>
            <a:r>
              <a:rPr lang="en-US" altLang="en-US" sz="3400" dirty="0" err="1">
                <a:latin typeface="Tahoma" panose="020B0604030504040204" pitchFamily="34" charset="0"/>
                <a:ea typeface="Tahoma" panose="020B0604030504040204" pitchFamily="34" charset="0"/>
                <a:cs typeface="Tahoma" panose="020B0604030504040204" pitchFamily="34" charset="0"/>
              </a:rPr>
              <a:t>Ambari</a:t>
            </a:r>
            <a:r>
              <a:rPr lang="en-US" altLang="en-US" sz="3400" dirty="0">
                <a:latin typeface="Tahoma" panose="020B0604030504040204" pitchFamily="34" charset="0"/>
                <a:ea typeface="Tahoma" panose="020B0604030504040204" pitchFamily="34" charset="0"/>
                <a:cs typeface="Tahoma" panose="020B0604030504040204" pitchFamily="34" charset="0"/>
              </a:rPr>
              <a:t>, Avro, Cassandra, </a:t>
            </a:r>
            <a:r>
              <a:rPr lang="en-US" altLang="en-US" sz="3400" dirty="0" err="1">
                <a:latin typeface="Tahoma" panose="020B0604030504040204" pitchFamily="34" charset="0"/>
                <a:ea typeface="Tahoma" panose="020B0604030504040204" pitchFamily="34" charset="0"/>
                <a:cs typeface="Tahoma" panose="020B0604030504040204" pitchFamily="34" charset="0"/>
              </a:rPr>
              <a:t>Chukwa</a:t>
            </a:r>
            <a:r>
              <a:rPr lang="en-US" altLang="en-US" sz="3400" dirty="0">
                <a:latin typeface="Tahoma" panose="020B0604030504040204" pitchFamily="34" charset="0"/>
                <a:ea typeface="Tahoma" panose="020B0604030504040204" pitchFamily="34" charset="0"/>
                <a:cs typeface="Tahoma" panose="020B0604030504040204" pitchFamily="34" charset="0"/>
              </a:rPr>
              <a:t>, </a:t>
            </a:r>
            <a:r>
              <a:rPr lang="en-US" altLang="en-US" sz="3400" dirty="0" err="1">
                <a:latin typeface="Tahoma" panose="020B0604030504040204" pitchFamily="34" charset="0"/>
                <a:ea typeface="Tahoma" panose="020B0604030504040204" pitchFamily="34" charset="0"/>
                <a:cs typeface="Tahoma" panose="020B0604030504040204" pitchFamily="34" charset="0"/>
              </a:rPr>
              <a:t>Hbase</a:t>
            </a:r>
            <a:r>
              <a:rPr lang="en-US" altLang="en-US" sz="3400" dirty="0">
                <a:latin typeface="Tahoma" panose="020B0604030504040204" pitchFamily="34" charset="0"/>
                <a:ea typeface="Tahoma" panose="020B0604030504040204" pitchFamily="34" charset="0"/>
                <a:cs typeface="Tahoma" panose="020B0604030504040204" pitchFamily="34" charset="0"/>
              </a:rPr>
              <a:t>, Hive, Mahout, Pig, </a:t>
            </a:r>
            <a:r>
              <a:rPr lang="en-US" altLang="en-US" sz="3400" dirty="0" err="1">
                <a:latin typeface="Tahoma" panose="020B0604030504040204" pitchFamily="34" charset="0"/>
                <a:ea typeface="Tahoma" panose="020B0604030504040204" pitchFamily="34" charset="0"/>
                <a:cs typeface="Tahoma" panose="020B0604030504040204" pitchFamily="34" charset="0"/>
              </a:rPr>
              <a:t>Tez</a:t>
            </a:r>
            <a:r>
              <a:rPr lang="en-US" altLang="en-US" sz="3400" dirty="0">
                <a:latin typeface="Tahoma" panose="020B0604030504040204" pitchFamily="34" charset="0"/>
                <a:ea typeface="Tahoma" panose="020B0604030504040204" pitchFamily="34" charset="0"/>
                <a:cs typeface="Tahoma" panose="020B0604030504040204" pitchFamily="34" charset="0"/>
              </a:rPr>
              <a:t>, Zookeeper</a:t>
            </a:r>
          </a:p>
        </p:txBody>
      </p:sp>
      <p:sp>
        <p:nvSpPr>
          <p:cNvPr id="7" name="object 27"/>
          <p:cNvSpPr/>
          <p:nvPr/>
        </p:nvSpPr>
        <p:spPr>
          <a:xfrm>
            <a:off x="14478000" y="-1333500"/>
            <a:ext cx="5850635" cy="5850635"/>
          </a:xfrm>
          <a:prstGeom prst="rect">
            <a:avLst/>
          </a:prstGeom>
          <a:blipFill>
            <a:blip r:embed="rId2" cstate="print"/>
            <a:stretch>
              <a:fillRect/>
            </a:stretch>
          </a:blipFill>
        </p:spPr>
        <p:txBody>
          <a:bodyPr wrap="square" lIns="0" tIns="0" rIns="0" bIns="0" rtlCol="0">
            <a:noAutofit/>
          </a:bodyPr>
          <a:lstStyle/>
          <a:p>
            <a:endParaRPr/>
          </a:p>
        </p:txBody>
      </p:sp>
      <p:sp>
        <p:nvSpPr>
          <p:cNvPr id="8"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9" name="Text Box 1"/>
          <p:cNvSpPr txBox="1">
            <a:spLocks noChangeArrowheads="1"/>
          </p:cNvSpPr>
          <p:nvPr/>
        </p:nvSpPr>
        <p:spPr bwMode="auto">
          <a:xfrm>
            <a:off x="1257300" y="647700"/>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Apache Hadoop- Key Components</a:t>
            </a:r>
            <a:endParaRPr lang="en-US" sz="6599" dirty="0">
              <a:latin typeface="Calibri Light" panose="020F0302020204030204" pitchFamily="34" charset="0"/>
            </a:endParaRPr>
          </a:p>
        </p:txBody>
      </p:sp>
    </p:spTree>
    <p:extLst>
      <p:ext uri="{BB962C8B-B14F-4D97-AF65-F5344CB8AC3E}">
        <p14:creationId xmlns:p14="http://schemas.microsoft.com/office/powerpoint/2010/main" val="177911195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Content Placeholder 2"/>
          <p:cNvSpPr>
            <a:spLocks noGrp="1" noChangeArrowheads="1"/>
          </p:cNvSpPr>
          <p:nvPr>
            <p:ph idx="1"/>
          </p:nvPr>
        </p:nvSpPr>
        <p:spPr>
          <a:xfrm>
            <a:off x="1257300" y="1866900"/>
            <a:ext cx="15773400" cy="6527007"/>
          </a:xfrm>
        </p:spPr>
        <p:txBody>
          <a:bodyPr/>
          <a:lstStyle/>
          <a:p>
            <a:r>
              <a:rPr lang="en-US" altLang="en-US" sz="3000" dirty="0">
                <a:latin typeface="Tahoma" panose="020B0604030504040204" pitchFamily="34" charset="0"/>
                <a:ea typeface="Tahoma" panose="020B0604030504040204" pitchFamily="34" charset="0"/>
                <a:cs typeface="Tahoma" panose="020B0604030504040204" pitchFamily="34" charset="0"/>
              </a:rPr>
              <a:t>Inspired by “Google File System”</a:t>
            </a:r>
          </a:p>
          <a:p>
            <a:r>
              <a:rPr lang="en-US" altLang="en-US" sz="3000" dirty="0">
                <a:latin typeface="Tahoma" panose="020B0604030504040204" pitchFamily="34" charset="0"/>
                <a:ea typeface="Tahoma" panose="020B0604030504040204" pitchFamily="34" charset="0"/>
                <a:cs typeface="Tahoma" panose="020B0604030504040204" pitchFamily="34" charset="0"/>
              </a:rPr>
              <a:t>Stores large files (typically gigabytes-terabytes) across multiple machines, replicating across multiple hosts</a:t>
            </a:r>
          </a:p>
          <a:p>
            <a:pPr lvl="1"/>
            <a:r>
              <a:rPr lang="en-US" altLang="en-US" sz="3000" dirty="0">
                <a:latin typeface="Tahoma" panose="020B0604030504040204" pitchFamily="34" charset="0"/>
                <a:ea typeface="Tahoma" panose="020B0604030504040204" pitchFamily="34" charset="0"/>
                <a:cs typeface="Tahoma" panose="020B0604030504040204" pitchFamily="34" charset="0"/>
              </a:rPr>
              <a:t>Breaks up files into fixed-size blocks (typically 64 </a:t>
            </a:r>
            <a:r>
              <a:rPr lang="en-US" altLang="en-US" sz="3000" dirty="0" err="1">
                <a:latin typeface="Tahoma" panose="020B0604030504040204" pitchFamily="34" charset="0"/>
                <a:ea typeface="Tahoma" panose="020B0604030504040204" pitchFamily="34" charset="0"/>
                <a:cs typeface="Tahoma" panose="020B0604030504040204" pitchFamily="34" charset="0"/>
              </a:rPr>
              <a:t>MiB</a:t>
            </a:r>
            <a:r>
              <a:rPr lang="en-US" altLang="en-US" sz="3000" dirty="0">
                <a:latin typeface="Tahoma" panose="020B0604030504040204" pitchFamily="34" charset="0"/>
                <a:ea typeface="Tahoma" panose="020B0604030504040204" pitchFamily="34" charset="0"/>
                <a:cs typeface="Tahoma" panose="020B0604030504040204" pitchFamily="34" charset="0"/>
              </a:rPr>
              <a:t>), distributes blocks</a:t>
            </a:r>
          </a:p>
          <a:p>
            <a:pPr lvl="1"/>
            <a:r>
              <a:rPr lang="en-US" altLang="en-US" sz="3000" dirty="0">
                <a:latin typeface="Tahoma" panose="020B0604030504040204" pitchFamily="34" charset="0"/>
                <a:ea typeface="Tahoma" panose="020B0604030504040204" pitchFamily="34" charset="0"/>
                <a:cs typeface="Tahoma" panose="020B0604030504040204" pitchFamily="34" charset="0"/>
              </a:rPr>
              <a:t>The blocks of a file are replicated for fault tolerance</a:t>
            </a:r>
          </a:p>
          <a:p>
            <a:pPr lvl="1"/>
            <a:r>
              <a:rPr lang="en-US" altLang="en-US" sz="3000" dirty="0">
                <a:latin typeface="Tahoma" panose="020B0604030504040204" pitchFamily="34" charset="0"/>
                <a:ea typeface="Tahoma" panose="020B0604030504040204" pitchFamily="34" charset="0"/>
                <a:cs typeface="Tahoma" panose="020B0604030504040204" pitchFamily="34" charset="0"/>
              </a:rPr>
              <a:t>The block size and replication factor are configurable per file</a:t>
            </a:r>
          </a:p>
          <a:p>
            <a:pPr lvl="1"/>
            <a:r>
              <a:rPr lang="en-US" altLang="en-US" sz="3000" dirty="0">
                <a:latin typeface="Tahoma" panose="020B0604030504040204" pitchFamily="34" charset="0"/>
                <a:ea typeface="Tahoma" panose="020B0604030504040204" pitchFamily="34" charset="0"/>
                <a:cs typeface="Tahoma" panose="020B0604030504040204" pitchFamily="34" charset="0"/>
              </a:rPr>
              <a:t>Default replication value (3) - data is stored on three nodes: two on the same rack, and one on a different rack</a:t>
            </a:r>
          </a:p>
          <a:p>
            <a:r>
              <a:rPr lang="en-US" altLang="en-US" sz="3000" dirty="0">
                <a:latin typeface="Tahoma" panose="020B0604030504040204" pitchFamily="34" charset="0"/>
                <a:ea typeface="Tahoma" panose="020B0604030504040204" pitchFamily="34" charset="0"/>
                <a:cs typeface="Tahoma" panose="020B0604030504040204" pitchFamily="34" charset="0"/>
              </a:rPr>
              <a:t>File system intentionally not fully POSIX-compliant</a:t>
            </a:r>
          </a:p>
          <a:p>
            <a:pPr lvl="1"/>
            <a:r>
              <a:rPr lang="en-US" altLang="en-US" sz="3000" dirty="0">
                <a:latin typeface="Tahoma" panose="020B0604030504040204" pitchFamily="34" charset="0"/>
                <a:ea typeface="Tahoma" panose="020B0604030504040204" pitchFamily="34" charset="0"/>
                <a:cs typeface="Tahoma" panose="020B0604030504040204" pitchFamily="34" charset="0"/>
              </a:rPr>
              <a:t>Write-once-read-many access model for files. A file once created, written, and closed cannot be changed. This assumption simplifies data coherency issues and enables high throughput data access</a:t>
            </a:r>
          </a:p>
          <a:p>
            <a:pPr lvl="1"/>
            <a:r>
              <a:rPr lang="en-US" altLang="en-US" sz="3000" dirty="0">
                <a:latin typeface="Tahoma" panose="020B0604030504040204" pitchFamily="34" charset="0"/>
                <a:ea typeface="Tahoma" panose="020B0604030504040204" pitchFamily="34" charset="0"/>
                <a:cs typeface="Tahoma" panose="020B0604030504040204" pitchFamily="34" charset="0"/>
              </a:rPr>
              <a:t>Intend to add support for appending-writes in the future</a:t>
            </a:r>
          </a:p>
          <a:p>
            <a:pPr lvl="1"/>
            <a:r>
              <a:rPr lang="en-US" altLang="en-US" sz="3000" dirty="0">
                <a:latin typeface="Tahoma" panose="020B0604030504040204" pitchFamily="34" charset="0"/>
                <a:ea typeface="Tahoma" panose="020B0604030504040204" pitchFamily="34" charset="0"/>
                <a:cs typeface="Tahoma" panose="020B0604030504040204" pitchFamily="34" charset="0"/>
              </a:rPr>
              <a:t>Can rename &amp; remove files</a:t>
            </a:r>
          </a:p>
          <a:p>
            <a:r>
              <a:rPr lang="en-US" altLang="en-US" sz="3000" dirty="0">
                <a:latin typeface="Tahoma" panose="020B0604030504040204" pitchFamily="34" charset="0"/>
                <a:ea typeface="Tahoma" panose="020B0604030504040204" pitchFamily="34" charset="0"/>
                <a:cs typeface="Tahoma" panose="020B0604030504040204" pitchFamily="34" charset="0"/>
              </a:rPr>
              <a:t>“</a:t>
            </a:r>
            <a:r>
              <a:rPr lang="en-US" altLang="en-US" sz="3000" dirty="0" err="1">
                <a:latin typeface="Tahoma" panose="020B0604030504040204" pitchFamily="34" charset="0"/>
                <a:ea typeface="Tahoma" panose="020B0604030504040204" pitchFamily="34" charset="0"/>
                <a:cs typeface="Tahoma" panose="020B0604030504040204" pitchFamily="34" charset="0"/>
              </a:rPr>
              <a:t>Namenode</a:t>
            </a:r>
            <a:r>
              <a:rPr lang="en-US" altLang="en-US" sz="3000" dirty="0">
                <a:latin typeface="Tahoma" panose="020B0604030504040204" pitchFamily="34" charset="0"/>
                <a:ea typeface="Tahoma" panose="020B0604030504040204" pitchFamily="34" charset="0"/>
                <a:cs typeface="Tahoma" panose="020B0604030504040204" pitchFamily="34" charset="0"/>
              </a:rPr>
              <a:t>” tracks names and where the blocks are</a:t>
            </a:r>
          </a:p>
        </p:txBody>
      </p:sp>
      <p:sp>
        <p:nvSpPr>
          <p:cNvPr id="7" name="object 27"/>
          <p:cNvSpPr/>
          <p:nvPr/>
        </p:nvSpPr>
        <p:spPr>
          <a:xfrm>
            <a:off x="14478000" y="-1333500"/>
            <a:ext cx="5850635" cy="5850635"/>
          </a:xfrm>
          <a:prstGeom prst="rect">
            <a:avLst/>
          </a:prstGeom>
          <a:blipFill>
            <a:blip r:embed="rId2" cstate="print"/>
            <a:stretch>
              <a:fillRect/>
            </a:stretch>
          </a:blipFill>
        </p:spPr>
        <p:txBody>
          <a:bodyPr wrap="square" lIns="0" tIns="0" rIns="0" bIns="0" rtlCol="0">
            <a:noAutofit/>
          </a:bodyPr>
          <a:lstStyle/>
          <a:p>
            <a:endParaRPr/>
          </a:p>
        </p:txBody>
      </p:sp>
      <p:sp>
        <p:nvSpPr>
          <p:cNvPr id="8"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9" name="Text Box 1"/>
          <p:cNvSpPr txBox="1">
            <a:spLocks noChangeArrowheads="1"/>
          </p:cNvSpPr>
          <p:nvPr/>
        </p:nvSpPr>
        <p:spPr bwMode="auto">
          <a:xfrm>
            <a:off x="1257300" y="647700"/>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Hadoop Distributed File System (HDFS)</a:t>
            </a:r>
            <a:endParaRPr lang="en-US" sz="6599" dirty="0">
              <a:latin typeface="Calibri Light" panose="020F0302020204030204" pitchFamily="34" charset="0"/>
            </a:endParaRPr>
          </a:p>
        </p:txBody>
      </p:sp>
    </p:spTree>
    <p:extLst>
      <p:ext uri="{BB962C8B-B14F-4D97-AF65-F5344CB8AC3E}">
        <p14:creationId xmlns:p14="http://schemas.microsoft.com/office/powerpoint/2010/main" val="106291854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Content Placeholder 2"/>
          <p:cNvSpPr>
            <a:spLocks noGrp="1" noChangeArrowheads="1"/>
          </p:cNvSpPr>
          <p:nvPr>
            <p:ph idx="1"/>
          </p:nvPr>
        </p:nvSpPr>
        <p:spPr>
          <a:xfrm>
            <a:off x="1243214" y="1879996"/>
            <a:ext cx="16739986" cy="6527007"/>
          </a:xfrm>
        </p:spPr>
        <p:txBody>
          <a:bodyPr/>
          <a:lstStyle/>
          <a:p>
            <a:r>
              <a:rPr lang="en-US" altLang="en-US" sz="3600" dirty="0">
                <a:latin typeface="Tahoma" panose="020B0604030504040204" pitchFamily="34" charset="0"/>
                <a:ea typeface="Tahoma" panose="020B0604030504040204" pitchFamily="34" charset="0"/>
                <a:cs typeface="Tahoma" panose="020B0604030504040204" pitchFamily="34" charset="0"/>
              </a:rPr>
              <a:t>Hadoop can work with any distributed file system but this loses locality</a:t>
            </a:r>
          </a:p>
          <a:p>
            <a:r>
              <a:rPr lang="en-US" altLang="en-US" sz="3600" dirty="0">
                <a:latin typeface="Tahoma" panose="020B0604030504040204" pitchFamily="34" charset="0"/>
                <a:ea typeface="Tahoma" panose="020B0604030504040204" pitchFamily="34" charset="0"/>
                <a:cs typeface="Tahoma" panose="020B0604030504040204" pitchFamily="34" charset="0"/>
              </a:rPr>
              <a:t>To reduce network traffic, Hadoop must know which servers are closest to the data; HDFS does this</a:t>
            </a:r>
          </a:p>
          <a:p>
            <a:r>
              <a:rPr lang="en-US" altLang="en-US" sz="3600" dirty="0">
                <a:latin typeface="Tahoma" panose="020B0604030504040204" pitchFamily="34" charset="0"/>
                <a:ea typeface="Tahoma" panose="020B0604030504040204" pitchFamily="34" charset="0"/>
                <a:cs typeface="Tahoma" panose="020B0604030504040204" pitchFamily="34" charset="0"/>
              </a:rPr>
              <a:t>Hadoop job tracker schedules jobs to task trackers with an awareness of the data location</a:t>
            </a:r>
          </a:p>
          <a:p>
            <a:pPr lvl="1"/>
            <a:r>
              <a:rPr lang="en-US" altLang="en-US" sz="3600" dirty="0">
                <a:latin typeface="Tahoma" panose="020B0604030504040204" pitchFamily="34" charset="0"/>
                <a:ea typeface="Tahoma" panose="020B0604030504040204" pitchFamily="34" charset="0"/>
                <a:cs typeface="Tahoma" panose="020B0604030504040204" pitchFamily="34" charset="0"/>
              </a:rPr>
              <a:t>For example, if node A contains data (</a:t>
            </a:r>
            <a:r>
              <a:rPr lang="en-US" altLang="en-US" sz="3600" dirty="0" err="1">
                <a:latin typeface="Tahoma" panose="020B0604030504040204" pitchFamily="34" charset="0"/>
                <a:ea typeface="Tahoma" panose="020B0604030504040204" pitchFamily="34" charset="0"/>
                <a:cs typeface="Tahoma" panose="020B0604030504040204" pitchFamily="34" charset="0"/>
              </a:rPr>
              <a:t>x,y,z</a:t>
            </a:r>
            <a:r>
              <a:rPr lang="en-US" altLang="en-US" sz="3600" dirty="0">
                <a:latin typeface="Tahoma" panose="020B0604030504040204" pitchFamily="34" charset="0"/>
                <a:ea typeface="Tahoma" panose="020B0604030504040204" pitchFamily="34" charset="0"/>
                <a:cs typeface="Tahoma" panose="020B0604030504040204" pitchFamily="34" charset="0"/>
              </a:rPr>
              <a:t>) and node B contains data (</a:t>
            </a:r>
            <a:r>
              <a:rPr lang="en-US" altLang="en-US" sz="3600" dirty="0" err="1">
                <a:latin typeface="Tahoma" panose="020B0604030504040204" pitchFamily="34" charset="0"/>
                <a:ea typeface="Tahoma" panose="020B0604030504040204" pitchFamily="34" charset="0"/>
                <a:cs typeface="Tahoma" panose="020B0604030504040204" pitchFamily="34" charset="0"/>
              </a:rPr>
              <a:t>a,b,c</a:t>
            </a:r>
            <a:r>
              <a:rPr lang="en-US" altLang="en-US" sz="3600" dirty="0">
                <a:latin typeface="Tahoma" panose="020B0604030504040204" pitchFamily="34" charset="0"/>
                <a:ea typeface="Tahoma" panose="020B0604030504040204" pitchFamily="34" charset="0"/>
                <a:cs typeface="Tahoma" panose="020B0604030504040204" pitchFamily="34" charset="0"/>
              </a:rPr>
              <a:t>), the job tracker schedules node B to perform tasks on (</a:t>
            </a:r>
            <a:r>
              <a:rPr lang="en-US" altLang="en-US" sz="3600" dirty="0" err="1">
                <a:latin typeface="Tahoma" panose="020B0604030504040204" pitchFamily="34" charset="0"/>
                <a:ea typeface="Tahoma" panose="020B0604030504040204" pitchFamily="34" charset="0"/>
                <a:cs typeface="Tahoma" panose="020B0604030504040204" pitchFamily="34" charset="0"/>
              </a:rPr>
              <a:t>a,b,c</a:t>
            </a:r>
            <a:r>
              <a:rPr lang="en-US" altLang="en-US" sz="3600" dirty="0">
                <a:latin typeface="Tahoma" panose="020B0604030504040204" pitchFamily="34" charset="0"/>
                <a:ea typeface="Tahoma" panose="020B0604030504040204" pitchFamily="34" charset="0"/>
                <a:cs typeface="Tahoma" panose="020B0604030504040204" pitchFamily="34" charset="0"/>
              </a:rPr>
              <a:t>) and node A would be scheduled to perform tasks on (</a:t>
            </a:r>
            <a:r>
              <a:rPr lang="en-US" altLang="en-US" sz="3600" dirty="0" err="1">
                <a:latin typeface="Tahoma" panose="020B0604030504040204" pitchFamily="34" charset="0"/>
                <a:ea typeface="Tahoma" panose="020B0604030504040204" pitchFamily="34" charset="0"/>
                <a:cs typeface="Tahoma" panose="020B0604030504040204" pitchFamily="34" charset="0"/>
              </a:rPr>
              <a:t>x,y,z</a:t>
            </a:r>
            <a:r>
              <a:rPr lang="en-US" altLang="en-US" sz="3600" dirty="0">
                <a:latin typeface="Tahoma" panose="020B0604030504040204" pitchFamily="34" charset="0"/>
                <a:ea typeface="Tahoma" panose="020B0604030504040204" pitchFamily="34" charset="0"/>
                <a:cs typeface="Tahoma" panose="020B0604030504040204" pitchFamily="34" charset="0"/>
              </a:rPr>
              <a:t>)</a:t>
            </a:r>
          </a:p>
          <a:p>
            <a:pPr lvl="1"/>
            <a:r>
              <a:rPr lang="en-US" altLang="en-US" sz="3600" dirty="0">
                <a:latin typeface="Tahoma" panose="020B0604030504040204" pitchFamily="34" charset="0"/>
                <a:ea typeface="Tahoma" panose="020B0604030504040204" pitchFamily="34" charset="0"/>
                <a:cs typeface="Tahoma" panose="020B0604030504040204" pitchFamily="34" charset="0"/>
              </a:rPr>
              <a:t>This reduces the amount of traffic that goes over the network and prevents unnecessary data transfer</a:t>
            </a:r>
          </a:p>
          <a:p>
            <a:pPr lvl="1"/>
            <a:r>
              <a:rPr lang="en-US" altLang="en-US" sz="3600" dirty="0">
                <a:latin typeface="Tahoma" panose="020B0604030504040204" pitchFamily="34" charset="0"/>
                <a:ea typeface="Tahoma" panose="020B0604030504040204" pitchFamily="34" charset="0"/>
                <a:cs typeface="Tahoma" panose="020B0604030504040204" pitchFamily="34" charset="0"/>
              </a:rPr>
              <a:t>Location awareness can significantly reduce job-completion times when running data-intensive jobs</a:t>
            </a:r>
          </a:p>
        </p:txBody>
      </p:sp>
      <p:sp>
        <p:nvSpPr>
          <p:cNvPr id="22534" name="TextBox 6"/>
          <p:cNvSpPr txBox="1">
            <a:spLocks noChangeArrowheads="1"/>
          </p:cNvSpPr>
          <p:nvPr/>
        </p:nvSpPr>
        <p:spPr bwMode="auto">
          <a:xfrm>
            <a:off x="6963887" y="9563100"/>
            <a:ext cx="1008481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2"/>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3"/>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4"/>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1800" dirty="0">
                <a:solidFill>
                  <a:schemeClr val="tx1"/>
                </a:solidFill>
                <a:latin typeface="Arial" panose="020B0604020202020204" pitchFamily="34" charset="0"/>
              </a:rPr>
              <a:t>Source: http://hadoop.apache.org/docs/current/hadoop-project-dist/hadoop-hdfs/HdfsDesign.html</a:t>
            </a:r>
          </a:p>
        </p:txBody>
      </p:sp>
      <p:sp>
        <p:nvSpPr>
          <p:cNvPr id="8" name="object 27"/>
          <p:cNvSpPr/>
          <p:nvPr/>
        </p:nvSpPr>
        <p:spPr>
          <a:xfrm>
            <a:off x="14478000" y="-1333500"/>
            <a:ext cx="5850635" cy="5850635"/>
          </a:xfrm>
          <a:prstGeom prst="rect">
            <a:avLst/>
          </a:prstGeom>
          <a:blipFill>
            <a:blip r:embed="rId5" cstate="print"/>
            <a:stretch>
              <a:fillRect/>
            </a:stretch>
          </a:blipFill>
        </p:spPr>
        <p:txBody>
          <a:bodyPr wrap="square" lIns="0" tIns="0" rIns="0" bIns="0" rtlCol="0">
            <a:noAutofit/>
          </a:bodyPr>
          <a:lstStyle/>
          <a:p>
            <a:endParaRPr/>
          </a:p>
        </p:txBody>
      </p:sp>
      <p:sp>
        <p:nvSpPr>
          <p:cNvPr id="9"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11" name="Text Box 1"/>
          <p:cNvSpPr txBox="1">
            <a:spLocks noChangeArrowheads="1"/>
          </p:cNvSpPr>
          <p:nvPr/>
        </p:nvSpPr>
        <p:spPr bwMode="auto">
          <a:xfrm>
            <a:off x="1257300" y="647700"/>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Hadoop Distributed File System (HDFS) (2)</a:t>
            </a:r>
            <a:endParaRPr lang="en-US" sz="6599" dirty="0">
              <a:latin typeface="Calibri Light" panose="020F0302020204030204" pitchFamily="34" charset="0"/>
            </a:endParaRPr>
          </a:p>
        </p:txBody>
      </p:sp>
    </p:spTree>
    <p:extLst>
      <p:ext uri="{BB962C8B-B14F-4D97-AF65-F5344CB8AC3E}">
        <p14:creationId xmlns:p14="http://schemas.microsoft.com/office/powerpoint/2010/main" val="218983983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Content Placeholder 2"/>
          <p:cNvSpPr>
            <a:spLocks noGrp="1" noChangeArrowheads="1"/>
          </p:cNvSpPr>
          <p:nvPr>
            <p:ph idx="1"/>
          </p:nvPr>
        </p:nvSpPr>
        <p:spPr>
          <a:xfrm>
            <a:off x="1255246" y="2019300"/>
            <a:ext cx="15773400" cy="6527007"/>
          </a:xfrm>
        </p:spPr>
        <p:txBody>
          <a:bodyPr/>
          <a:lstStyle/>
          <a:p>
            <a:r>
              <a:rPr lang="en-US" altLang="en-US" dirty="0">
                <a:latin typeface="Tahoma" panose="020B0604030504040204" pitchFamily="34" charset="0"/>
                <a:ea typeface="Tahoma" panose="020B0604030504040204" pitchFamily="34" charset="0"/>
                <a:cs typeface="Tahoma" panose="020B0604030504040204" pitchFamily="34" charset="0"/>
              </a:rPr>
              <a:t>Data often more structured</a:t>
            </a:r>
          </a:p>
          <a:p>
            <a:r>
              <a:rPr lang="en-US" altLang="en-US" dirty="0">
                <a:latin typeface="Tahoma" panose="020B0604030504040204" pitchFamily="34" charset="0"/>
                <a:ea typeface="Tahoma" panose="020B0604030504040204" pitchFamily="34" charset="0"/>
                <a:cs typeface="Tahoma" panose="020B0604030504040204" pitchFamily="34" charset="0"/>
              </a:rPr>
              <a:t>Google </a:t>
            </a:r>
            <a:r>
              <a:rPr lang="en-US" altLang="en-US" dirty="0" err="1">
                <a:latin typeface="Tahoma" panose="020B0604030504040204" pitchFamily="34" charset="0"/>
                <a:ea typeface="Tahoma" panose="020B0604030504040204" pitchFamily="34" charset="0"/>
                <a:cs typeface="Tahoma" panose="020B0604030504040204" pitchFamily="34" charset="0"/>
              </a:rPr>
              <a:t>BigTable</a:t>
            </a:r>
            <a:r>
              <a:rPr lang="en-US" altLang="en-US" dirty="0">
                <a:latin typeface="Tahoma" panose="020B0604030504040204" pitchFamily="34" charset="0"/>
                <a:ea typeface="Tahoma" panose="020B0604030504040204" pitchFamily="34" charset="0"/>
                <a:cs typeface="Tahoma" panose="020B0604030504040204" pitchFamily="34" charset="0"/>
              </a:rPr>
              <a:t> (2006 paper)</a:t>
            </a:r>
          </a:p>
          <a:p>
            <a:pPr lvl="1"/>
            <a:r>
              <a:rPr lang="en-US" altLang="en-US" sz="3200" dirty="0">
                <a:latin typeface="Tahoma" panose="020B0604030504040204" pitchFamily="34" charset="0"/>
                <a:ea typeface="Tahoma" panose="020B0604030504040204" pitchFamily="34" charset="0"/>
                <a:cs typeface="Tahoma" panose="020B0604030504040204" pitchFamily="34" charset="0"/>
              </a:rPr>
              <a:t>Designed to scale to Petabytes, 1000s of machines</a:t>
            </a:r>
          </a:p>
          <a:p>
            <a:pPr lvl="1"/>
            <a:r>
              <a:rPr lang="en-US" altLang="en-US" sz="3200" dirty="0">
                <a:latin typeface="Tahoma" panose="020B0604030504040204" pitchFamily="34" charset="0"/>
                <a:ea typeface="Tahoma" panose="020B0604030504040204" pitchFamily="34" charset="0"/>
                <a:cs typeface="Tahoma" panose="020B0604030504040204" pitchFamily="34" charset="0"/>
              </a:rPr>
              <a:t>Maps two arbitrary string values (row key and column key) and timestamp into an associated arbitrary byte array</a:t>
            </a:r>
          </a:p>
          <a:p>
            <a:pPr lvl="1"/>
            <a:r>
              <a:rPr lang="en-US" altLang="en-US" sz="3200" dirty="0">
                <a:latin typeface="Tahoma" panose="020B0604030504040204" pitchFamily="34" charset="0"/>
                <a:ea typeface="Tahoma" panose="020B0604030504040204" pitchFamily="34" charset="0"/>
                <a:cs typeface="Tahoma" panose="020B0604030504040204" pitchFamily="34" charset="0"/>
              </a:rPr>
              <a:t>Tables split into multiple “tablets” along row chosen so tablet will be ~200 megabytes in size (compressed when necessary)</a:t>
            </a:r>
          </a:p>
          <a:p>
            <a:pPr lvl="1"/>
            <a:r>
              <a:rPr lang="en-US" altLang="en-US" sz="3200" dirty="0">
                <a:latin typeface="Tahoma" panose="020B0604030504040204" pitchFamily="34" charset="0"/>
                <a:ea typeface="Tahoma" panose="020B0604030504040204" pitchFamily="34" charset="0"/>
                <a:cs typeface="Tahoma" panose="020B0604030504040204" pitchFamily="34" charset="0"/>
              </a:rPr>
              <a:t>Data maintained in lexicographic order by row key; clients can exploit this by selecting row keys for good locality (e.g., reversing hostname in URL)</a:t>
            </a:r>
          </a:p>
          <a:p>
            <a:pPr lvl="1"/>
            <a:r>
              <a:rPr lang="en-US" altLang="en-US" sz="3200" dirty="0">
                <a:latin typeface="Tahoma" panose="020B0604030504040204" pitchFamily="34" charset="0"/>
                <a:ea typeface="Tahoma" panose="020B0604030504040204" pitchFamily="34" charset="0"/>
                <a:cs typeface="Tahoma" panose="020B0604030504040204" pitchFamily="34" charset="0"/>
              </a:rPr>
              <a:t>Not a relational database; really a sparse, distributed multi-dimensional sorted map</a:t>
            </a:r>
          </a:p>
          <a:p>
            <a:r>
              <a:rPr lang="en-US" altLang="en-US" dirty="0">
                <a:latin typeface="Tahoma" panose="020B0604030504040204" pitchFamily="34" charset="0"/>
                <a:ea typeface="Tahoma" panose="020B0604030504040204" pitchFamily="34" charset="0"/>
                <a:cs typeface="Tahoma" panose="020B0604030504040204" pitchFamily="34" charset="0"/>
              </a:rPr>
              <a:t>Implementations of approach include: Apache </a:t>
            </a:r>
            <a:r>
              <a:rPr lang="en-US" altLang="en-US" dirty="0" err="1">
                <a:latin typeface="Tahoma" panose="020B0604030504040204" pitchFamily="34" charset="0"/>
                <a:ea typeface="Tahoma" panose="020B0604030504040204" pitchFamily="34" charset="0"/>
                <a:cs typeface="Tahoma" panose="020B0604030504040204" pitchFamily="34" charset="0"/>
              </a:rPr>
              <a:t>Accumulo</a:t>
            </a:r>
            <a:r>
              <a:rPr lang="en-US" altLang="en-US" dirty="0">
                <a:latin typeface="Tahoma" panose="020B0604030504040204" pitchFamily="34" charset="0"/>
                <a:ea typeface="Tahoma" panose="020B0604030504040204" pitchFamily="34" charset="0"/>
                <a:cs typeface="Tahoma" panose="020B0604030504040204" pitchFamily="34" charset="0"/>
              </a:rPr>
              <a:t> (from NSA; cell-level access labels), Apache Cassandra, Apache </a:t>
            </a:r>
            <a:r>
              <a:rPr lang="en-US" altLang="en-US" dirty="0" err="1">
                <a:latin typeface="Tahoma" panose="020B0604030504040204" pitchFamily="34" charset="0"/>
                <a:ea typeface="Tahoma" panose="020B0604030504040204" pitchFamily="34" charset="0"/>
                <a:cs typeface="Tahoma" panose="020B0604030504040204" pitchFamily="34" charset="0"/>
              </a:rPr>
              <a:t>Hbase</a:t>
            </a:r>
            <a:r>
              <a:rPr lang="en-US" altLang="en-US" dirty="0">
                <a:latin typeface="Tahoma" panose="020B0604030504040204" pitchFamily="34" charset="0"/>
                <a:ea typeface="Tahoma" panose="020B0604030504040204" pitchFamily="34" charset="0"/>
                <a:cs typeface="Tahoma" panose="020B0604030504040204" pitchFamily="34" charset="0"/>
              </a:rPr>
              <a:t>, Google Cloud </a:t>
            </a:r>
            <a:r>
              <a:rPr lang="en-US" altLang="en-US" dirty="0" err="1">
                <a:latin typeface="Tahoma" panose="020B0604030504040204" pitchFamily="34" charset="0"/>
                <a:ea typeface="Tahoma" panose="020B0604030504040204" pitchFamily="34" charset="0"/>
                <a:cs typeface="Tahoma" panose="020B0604030504040204" pitchFamily="34" charset="0"/>
              </a:rPr>
              <a:t>BigTable</a:t>
            </a:r>
            <a:r>
              <a:rPr lang="en-US" altLang="en-US" dirty="0">
                <a:latin typeface="Tahoma" panose="020B0604030504040204" pitchFamily="34" charset="0"/>
                <a:ea typeface="Tahoma" panose="020B0604030504040204" pitchFamily="34" charset="0"/>
                <a:cs typeface="Tahoma" panose="020B0604030504040204" pitchFamily="34" charset="0"/>
              </a:rPr>
              <a:t> (released 2005)</a:t>
            </a:r>
          </a:p>
        </p:txBody>
      </p:sp>
      <p:sp>
        <p:nvSpPr>
          <p:cNvPr id="23558" name="TextBox 6"/>
          <p:cNvSpPr txBox="1">
            <a:spLocks noChangeArrowheads="1"/>
          </p:cNvSpPr>
          <p:nvPr/>
        </p:nvSpPr>
        <p:spPr bwMode="auto">
          <a:xfrm>
            <a:off x="8923344" y="9639300"/>
            <a:ext cx="8492005" cy="415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SzPct val="60000"/>
              <a:buBlip>
                <a:blip r:embed="rId3"/>
              </a:buBlip>
              <a:defRPr sz="3200">
                <a:solidFill>
                  <a:srgbClr val="663300"/>
                </a:solidFill>
                <a:latin typeface="Tahoma" panose="020B0604030504040204" pitchFamily="34" charset="0"/>
                <a:ea typeface="ＭＳ Ｐゴシック" panose="020B0600070205080204" pitchFamily="34" charset="-128"/>
              </a:defRPr>
            </a:lvl1pPr>
            <a:lvl2pPr marL="742950" indent="-285750">
              <a:spcBef>
                <a:spcPct val="20000"/>
              </a:spcBef>
              <a:buSzPct val="60000"/>
              <a:buBlip>
                <a:blip r:embed="rId4"/>
              </a:buBlip>
              <a:defRPr sz="2800">
                <a:solidFill>
                  <a:srgbClr val="663300"/>
                </a:solidFill>
                <a:latin typeface="Tahoma" panose="020B0604030504040204" pitchFamily="34" charset="0"/>
                <a:ea typeface="ＭＳ Ｐゴシック" panose="020B0600070205080204" pitchFamily="34" charset="-128"/>
              </a:defRPr>
            </a:lvl2pPr>
            <a:lvl3pPr marL="1143000" indent="-228600">
              <a:spcBef>
                <a:spcPct val="20000"/>
              </a:spcBef>
              <a:buSzPct val="70000"/>
              <a:buBlip>
                <a:blip r:embed="rId5"/>
              </a:buBlip>
              <a:defRPr sz="2400">
                <a:solidFill>
                  <a:srgbClr val="663300"/>
                </a:solidFill>
                <a:latin typeface="Tahoma" panose="020B0604030504040204" pitchFamily="34" charset="0"/>
                <a:ea typeface="ＭＳ Ｐゴシック" panose="020B0600070205080204" pitchFamily="34" charset="-128"/>
              </a:defRPr>
            </a:lvl3pPr>
            <a:lvl4pPr marL="16002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4pPr>
            <a:lvl5pPr marL="2057400" indent="-228600">
              <a:spcBef>
                <a:spcPct val="20000"/>
              </a:spcBef>
              <a:buChar char="»"/>
              <a:defRPr sz="2000">
                <a:solidFill>
                  <a:srgbClr val="663300"/>
                </a:solidFill>
                <a:latin typeface="Tahoma" panose="020B060403050404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rgbClr val="663300"/>
                </a:solidFill>
                <a:latin typeface="Tahoma" panose="020B0604030504040204" pitchFamily="34" charset="0"/>
                <a:ea typeface="ＭＳ Ｐゴシック" panose="020B0600070205080204" pitchFamily="34" charset="-128"/>
              </a:defRPr>
            </a:lvl9pPr>
          </a:lstStyle>
          <a:p>
            <a:pPr>
              <a:spcBef>
                <a:spcPct val="0"/>
              </a:spcBef>
              <a:buSzTx/>
              <a:buFontTx/>
              <a:buNone/>
            </a:pPr>
            <a:r>
              <a:rPr lang="en-US" altLang="en-US" sz="2100">
                <a:solidFill>
                  <a:schemeClr val="tx1"/>
                </a:solidFill>
                <a:latin typeface="Arial" panose="020B0604020202020204" pitchFamily="34" charset="0"/>
              </a:rPr>
              <a:t>Sources: https://en.wikipedia.org/wiki/BigTable; “Bigtable…” by Chang</a:t>
            </a:r>
          </a:p>
        </p:txBody>
      </p:sp>
      <p:sp>
        <p:nvSpPr>
          <p:cNvPr id="8" name="object 27"/>
          <p:cNvSpPr/>
          <p:nvPr/>
        </p:nvSpPr>
        <p:spPr>
          <a:xfrm>
            <a:off x="14478000" y="-1333500"/>
            <a:ext cx="5850635" cy="5850635"/>
          </a:xfrm>
          <a:prstGeom prst="rect">
            <a:avLst/>
          </a:prstGeom>
          <a:blipFill>
            <a:blip r:embed="rId6" cstate="print"/>
            <a:stretch>
              <a:fillRect/>
            </a:stretch>
          </a:blipFill>
        </p:spPr>
        <p:txBody>
          <a:bodyPr wrap="square" lIns="0" tIns="0" rIns="0" bIns="0" rtlCol="0">
            <a:noAutofit/>
          </a:bodyPr>
          <a:lstStyle/>
          <a:p>
            <a:endParaRPr/>
          </a:p>
        </p:txBody>
      </p:sp>
      <p:sp>
        <p:nvSpPr>
          <p:cNvPr id="9" name="object 26"/>
          <p:cNvSpPr/>
          <p:nvPr/>
        </p:nvSpPr>
        <p:spPr>
          <a:xfrm>
            <a:off x="0" y="0"/>
            <a:ext cx="201168" cy="10287000"/>
          </a:xfrm>
          <a:custGeom>
            <a:avLst/>
            <a:gdLst/>
            <a:ahLst/>
            <a:cxnLst/>
            <a:rect l="l" t="t" r="r" b="b"/>
            <a:pathLst>
              <a:path w="201168" h="10287000">
                <a:moveTo>
                  <a:pt x="0" y="10287000"/>
                </a:moveTo>
                <a:lnTo>
                  <a:pt x="201168" y="10287000"/>
                </a:lnTo>
                <a:lnTo>
                  <a:pt x="201168" y="0"/>
                </a:lnTo>
                <a:lnTo>
                  <a:pt x="0" y="0"/>
                </a:lnTo>
                <a:lnTo>
                  <a:pt x="0" y="10287000"/>
                </a:lnTo>
                <a:close/>
              </a:path>
            </a:pathLst>
          </a:custGeom>
          <a:solidFill>
            <a:srgbClr val="680E42"/>
          </a:solidFill>
        </p:spPr>
        <p:txBody>
          <a:bodyPr wrap="square" lIns="0" tIns="0" rIns="0" bIns="0" rtlCol="0">
            <a:noAutofit/>
          </a:bodyPr>
          <a:lstStyle/>
          <a:p>
            <a:endParaRPr/>
          </a:p>
        </p:txBody>
      </p:sp>
      <p:sp>
        <p:nvSpPr>
          <p:cNvPr id="10" name="Text Box 1"/>
          <p:cNvSpPr txBox="1">
            <a:spLocks noChangeArrowheads="1"/>
          </p:cNvSpPr>
          <p:nvPr/>
        </p:nvSpPr>
        <p:spPr bwMode="auto">
          <a:xfrm>
            <a:off x="1257300" y="647700"/>
            <a:ext cx="15771346" cy="109001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5pPr>
            <a:lvl6pPr marL="25146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6pPr>
            <a:lvl7pPr marL="29718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7pPr>
            <a:lvl8pPr marL="34290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8pPr>
            <a:lvl9pPr marL="3886200" indent="-228600" defTabSz="449263" eaLnBrk="0" fontAlgn="base" hangingPunct="0">
              <a:spcBef>
                <a:spcPts val="13"/>
              </a:spcBef>
              <a:spcAft>
                <a:spcPts val="13"/>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Lst>
              <a:defRPr>
                <a:solidFill>
                  <a:srgbClr val="000000"/>
                </a:solidFill>
                <a:latin typeface="Calibri" panose="020F0502020204030204" pitchFamily="34" charset="0"/>
                <a:ea typeface="Noto Sans CJK SC" charset="0"/>
                <a:cs typeface="Noto Sans CJK SC" charset="0"/>
              </a:defRPr>
            </a:lvl9pPr>
          </a:lstStyle>
          <a:p>
            <a:pPr>
              <a:lnSpc>
                <a:spcPct val="90000"/>
              </a:lnSpc>
            </a:pPr>
            <a:r>
              <a:rPr lang="en-US" sz="6600" spc="-76" dirty="0" smtClean="0">
                <a:solidFill>
                  <a:srgbClr val="680E42"/>
                </a:solidFill>
                <a:latin typeface="Tahoma"/>
                <a:cs typeface="Tahoma"/>
              </a:rPr>
              <a:t>Handling Structured Data</a:t>
            </a:r>
            <a:endParaRPr lang="en-US" sz="6599" dirty="0">
              <a:latin typeface="Calibri Light" panose="020F0302020204030204" pitchFamily="34" charset="0"/>
            </a:endParaRPr>
          </a:p>
        </p:txBody>
      </p:sp>
    </p:spTree>
    <p:extLst>
      <p:ext uri="{BB962C8B-B14F-4D97-AF65-F5344CB8AC3E}">
        <p14:creationId xmlns:p14="http://schemas.microsoft.com/office/powerpoint/2010/main" val="216105976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681</TotalTime>
  <Words>2690</Words>
  <Application>Microsoft Office PowerPoint</Application>
  <PresentationFormat>Custom</PresentationFormat>
  <Paragraphs>288</Paragraphs>
  <Slides>29</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29</vt:i4>
      </vt:variant>
    </vt:vector>
  </HeadingPairs>
  <TitlesOfParts>
    <vt:vector size="38" baseType="lpstr">
      <vt:lpstr>ＭＳ Ｐゴシック</vt:lpstr>
      <vt:lpstr>ＭＳ Ｐゴシック</vt:lpstr>
      <vt:lpstr>Arial</vt:lpstr>
      <vt:lpstr>Calibri</vt:lpstr>
      <vt:lpstr>Calibri Light</vt:lpstr>
      <vt:lpstr>Helvetica</vt:lpstr>
      <vt:lpstr>Noto Sans CJK SC</vt:lpstr>
      <vt:lpstr>Tahoma</vt:lpstr>
      <vt:lpstr>Office Theme</vt:lpstr>
      <vt:lpstr>Welcome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cp:lastModifiedBy>Taiwo Omomule</cp:lastModifiedBy>
  <cp:revision>144</cp:revision>
  <dcterms:modified xsi:type="dcterms:W3CDTF">2024-02-26T14:16:47Z</dcterms:modified>
</cp:coreProperties>
</file>